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sldIdLst>
    <p:sldId id="256" r:id="rId5"/>
    <p:sldId id="261" r:id="rId6"/>
    <p:sldId id="258" r:id="rId7"/>
    <p:sldId id="260" r:id="rId8"/>
    <p:sldId id="262" r:id="rId9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45F"/>
    <a:srgbClr val="0B6A38"/>
    <a:srgbClr val="8BCB00"/>
    <a:srgbClr val="00ACEF"/>
    <a:srgbClr val="9BDF00"/>
    <a:srgbClr val="FFCE00"/>
    <a:srgbClr val="D00D9F"/>
    <a:srgbClr val="8D0A6C"/>
    <a:srgbClr val="00529B"/>
    <a:srgbClr val="481B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4" autoAdjust="0"/>
    <p:restoredTop sz="94221" autoAdjust="0"/>
  </p:normalViewPr>
  <p:slideViewPr>
    <p:cSldViewPr snapToGrid="0" snapToObjects="1">
      <p:cViewPr varScale="1">
        <p:scale>
          <a:sx n="77" d="100"/>
          <a:sy n="77" d="100"/>
        </p:scale>
        <p:origin x="912" y="72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User1\Desktop\Competitions\ascm-2020\pareto%20cha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ABC Classification</a:t>
            </a:r>
          </a:p>
        </c:rich>
      </c:tx>
      <c:layout>
        <c:manualLayout>
          <c:xMode val="edge"/>
          <c:yMode val="edge"/>
          <c:x val="0.1827475530298909"/>
          <c:y val="0.142432531691200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#SKUs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83F-40EE-A974-CCC7CF05774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83F-40EE-A974-CCC7CF057743}"/>
              </c:ext>
            </c:extLst>
          </c:dPt>
          <c:dPt>
            <c:idx val="2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83F-40EE-A974-CCC7CF057743}"/>
              </c:ext>
            </c:extLst>
          </c:dPt>
          <c:dLbls>
            <c:dLbl>
              <c:idx val="0"/>
              <c:layout>
                <c:manualLayout>
                  <c:x val="-0.15346406373275967"/>
                  <c:y val="0.1028229358370080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3F-40EE-A974-CCC7CF057743}"/>
                </c:ext>
              </c:extLst>
            </c:dLbl>
            <c:dLbl>
              <c:idx val="1"/>
              <c:layout>
                <c:manualLayout>
                  <c:x val="-8.9317990070807388E-2"/>
                  <c:y val="-0.1830276920241442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83F-40EE-A974-CCC7CF057743}"/>
                </c:ext>
              </c:extLst>
            </c:dLbl>
            <c:dLbl>
              <c:idx val="2"/>
              <c:layout>
                <c:manualLayout>
                  <c:x val="0.18810936854699853"/>
                  <c:y val="4.684531279221352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83F-40EE-A974-CCC7CF0577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Class A</c:v>
                </c:pt>
                <c:pt idx="1">
                  <c:v>Class B</c:v>
                </c:pt>
                <c:pt idx="2">
                  <c:v>Class 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9</c:v>
                </c:pt>
                <c:pt idx="2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3F-40EE-A974-CCC7CF05774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575398217575333"/>
          <c:y val="0.43734697562949099"/>
          <c:w val="0.22712569412769021"/>
          <c:h val="0.250861564272762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A</cx:pt>
          <cx:pt idx="1">B</cx:pt>
          <cx:pt idx="2">C</cx:pt>
        </cx:lvl>
      </cx:strDim>
      <cx:numDim type="val">
        <cx:f>Sheet1!$B$2:$B$4</cx:f>
        <cx:lvl ptCount="3" formatCode="General">
          <cx:pt idx="0">1719</cx:pt>
          <cx:pt idx="1">193</cx:pt>
          <cx:pt idx="2">98</cx:pt>
        </cx:lvl>
      </cx:numDim>
    </cx:data>
  </cx:chartData>
  <cx:chart>
    <cx:title pos="t" align="ctr" overlay="0">
      <cx:tx>
        <cx:txData>
          <cx:v>Pareto Chart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100"/>
          </a:pPr>
          <a:r>
            <a:rPr lang="en-US" sz="11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Pareto Chart</a:t>
          </a:r>
        </a:p>
      </cx:txPr>
    </cx:title>
    <cx:plotArea>
      <cx:plotAreaRegion>
        <cx:series layoutId="clusteredColumn" uniqueId="{6727501F-C586-4581-814C-8384017D2FC2}">
          <cx:dataPt idx="0">
            <cx:spPr>
              <a:solidFill>
                <a:srgbClr val="0B6A38"/>
              </a:solidFill>
            </cx:spPr>
          </cx:dataPt>
          <cx:dataPt idx="1">
            <cx:spPr>
              <a:solidFill>
                <a:srgbClr val="00945F"/>
              </a:solidFill>
            </cx:spPr>
          </cx:dataPt>
          <cx:dataPt idx="2">
            <cx:spPr>
              <a:solidFill>
                <a:sysClr val="windowText" lastClr="000000">
                  <a:lumMod val="50000"/>
                  <a:lumOff val="50000"/>
                </a:sysClr>
              </a:solidFill>
            </cx:spPr>
          </cx:dataPt>
          <cx:dataLabels pos="outEnd">
            <cx:visibility seriesName="0" categoryName="0" value="1"/>
          </cx:dataLabels>
          <cx:dataId val="0"/>
          <cx:layoutPr>
            <cx:aggregation/>
          </cx:layoutPr>
          <cx:axisId val="1"/>
        </cx:series>
        <cx:series layoutId="paretoLine" ownerIdx="0" uniqueId="{6B81983E-DA81-46D6-B4DB-76DD6481B675}">
          <cx:axisId val="2"/>
        </cx:series>
      </cx:plotAreaRegion>
      <cx:axis id="0">
        <cx:catScaling gapWidth="0"/>
        <cx:tickLabels/>
      </cx:axis>
      <cx:axis id="1" hidden="1">
        <cx:valScaling/>
        <cx:tickLabels/>
      </cx:axis>
      <cx:axis id="2">
        <cx:valScaling max="1" min="0"/>
        <cx:units unit="percentage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438EB-C27F-44E4-B3E8-5CC58628F663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041FB-4513-40EE-8FE7-4ADA5A598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87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041FB-4513-40EE-8FE7-4ADA5A5986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70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041FB-4513-40EE-8FE7-4ADA5A5986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26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BC624-134E-0545-8420-D1094EE531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156" y="5131500"/>
            <a:ext cx="5641882" cy="779717"/>
          </a:xfrm>
        </p:spPr>
        <p:txBody>
          <a:bodyPr>
            <a:normAutofit/>
          </a:bodyPr>
          <a:lstStyle>
            <a:lvl1pPr>
              <a:lnSpc>
                <a:spcPts val="2150"/>
              </a:lnSpc>
              <a:defRPr sz="2100" b="0" i="0" cap="all" spc="1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96533" y="6225933"/>
            <a:ext cx="5641504" cy="236988"/>
          </a:xfrm>
        </p:spPr>
        <p:txBody>
          <a:bodyPr wrap="square" t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 baseline="0">
                <a:solidFill>
                  <a:schemeClr val="tx1"/>
                </a:solidFill>
              </a:defRPr>
            </a:lvl1pPr>
            <a:lvl2pPr marL="347662" indent="0">
              <a:buNone/>
              <a:defRPr sz="1200">
                <a:solidFill>
                  <a:srgbClr val="FFFFFF"/>
                </a:solidFill>
              </a:defRPr>
            </a:lvl2pPr>
            <a:lvl3pPr marL="733425" indent="0">
              <a:buNone/>
              <a:defRPr sz="1200">
                <a:solidFill>
                  <a:srgbClr val="FFFFFF"/>
                </a:solidFill>
              </a:defRPr>
            </a:lvl3pPr>
            <a:lvl4pPr marL="1031875" indent="0">
              <a:buNone/>
              <a:defRPr sz="1200">
                <a:solidFill>
                  <a:srgbClr val="FFFFFF"/>
                </a:solidFill>
              </a:defRPr>
            </a:lvl4pPr>
            <a:lvl5pPr marL="1382713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 Name, Presenter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900275"/>
            <a:ext cx="5641975" cy="314325"/>
          </a:xfrm>
        </p:spPr>
        <p:txBody>
          <a:bodyPr>
            <a:noAutofit/>
          </a:bodyPr>
          <a:lstStyle>
            <a:lvl1pPr marL="1587" indent="0">
              <a:buNone/>
              <a:defRPr sz="1700"/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37827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2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298738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341141" y="1447801"/>
            <a:ext cx="4215982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400" y="1332850"/>
            <a:ext cx="645972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400" y="1787690"/>
            <a:ext cx="6459724" cy="430831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88590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7" y="1447801"/>
            <a:ext cx="6487233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7341141" y="1338048"/>
            <a:ext cx="4218421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7341141" y="1792888"/>
            <a:ext cx="4218421" cy="430311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1227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12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084249" y="1447799"/>
            <a:ext cx="6472874" cy="4648201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773" y="1339164"/>
            <a:ext cx="4239918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773" y="1794005"/>
            <a:ext cx="4239918" cy="430199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9079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4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7" y="1447801"/>
            <a:ext cx="8744125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572530" y="1338049"/>
            <a:ext cx="1987032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9572530" y="1792889"/>
            <a:ext cx="1987032" cy="4303111"/>
          </a:xfrm>
        </p:spPr>
        <p:txBody>
          <a:bodyPr>
            <a:normAutofit/>
          </a:bodyPr>
          <a:lstStyle>
            <a:lvl1pPr marL="173038" indent="-173038">
              <a:lnSpc>
                <a:spcPct val="100000"/>
              </a:lnSpc>
              <a:defRPr sz="1200"/>
            </a:lvl1pPr>
            <a:lvl2pPr marL="395288" indent="-160338">
              <a:lnSpc>
                <a:spcPct val="100000"/>
              </a:lnSpc>
              <a:defRPr sz="1100"/>
            </a:lvl2pPr>
            <a:lvl3pPr marL="566738" indent="-117475"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0361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4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5185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2836937" y="1447801"/>
            <a:ext cx="8720189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8" y="1336793"/>
            <a:ext cx="199260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8" y="1791633"/>
            <a:ext cx="1992604" cy="4304367"/>
          </a:xfrm>
        </p:spPr>
        <p:txBody>
          <a:bodyPr>
            <a:normAutofit/>
          </a:bodyPr>
          <a:lstStyle>
            <a:lvl1pPr marL="173038" indent="-173038">
              <a:lnSpc>
                <a:spcPct val="100000"/>
              </a:lnSpc>
              <a:defRPr sz="1200"/>
            </a:lvl1pPr>
            <a:lvl2pPr marL="395288" indent="-160338">
              <a:lnSpc>
                <a:spcPct val="100000"/>
              </a:lnSpc>
              <a:defRPr sz="1100"/>
            </a:lvl2pPr>
            <a:lvl3pPr marL="630238" indent="-180975"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2402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1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09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89621" y="1447801"/>
            <a:ext cx="1984592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812998" y="1332849"/>
            <a:ext cx="8744125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2812998" y="1787689"/>
            <a:ext cx="8744125" cy="430831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6899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1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0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9572531" y="1447800"/>
            <a:ext cx="1984592" cy="4648201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397" y="1338048"/>
            <a:ext cx="8744125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7" y="1792889"/>
            <a:ext cx="8744125" cy="430311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0971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2204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3812203"/>
            <a:ext cx="10969165" cy="2283797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Lucida Grande"/>
              <a:buNone/>
              <a:tabLst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+mn-lt"/>
              </a:rPr>
              <a:t>Use this layout only when the image(s) is wide and will not work in the default layout.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5" y="1338049"/>
            <a:ext cx="10969167" cy="43655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5" y="1792888"/>
            <a:ext cx="10969167" cy="194619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buNone/>
              <a:defRPr sz="1400"/>
            </a:lvl1pPr>
            <a:lvl2pPr marL="395288" indent="-160338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2pPr>
            <a:lvl3pPr marL="566738" indent="-117475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4688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0426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1447800"/>
            <a:ext cx="10969165" cy="2283797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Lucida Grande"/>
              <a:buNone/>
              <a:tabLst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+mn-lt"/>
              </a:rPr>
              <a:t>Use this layout only when the image(s) is wide and will not work in the default layout.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5" y="3779978"/>
            <a:ext cx="10969167" cy="43655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5" y="4223813"/>
            <a:ext cx="10969167" cy="187218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buNone/>
              <a:defRPr sz="1400"/>
            </a:lvl1pPr>
            <a:lvl2pPr marL="395288" indent="-160338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2pPr>
            <a:lvl3pPr marL="566738" indent="-117475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69210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1447801"/>
            <a:ext cx="10969165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2212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2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9620" y="1357266"/>
            <a:ext cx="10971655" cy="4738733"/>
          </a:xfrm>
        </p:spPr>
        <p:txBody>
          <a:bodyPr>
            <a:normAutofit/>
          </a:bodyPr>
          <a:lstStyle>
            <a:lvl1pPr marL="342900" indent="-342900">
              <a:buClr>
                <a:srgbClr val="0B6A38"/>
              </a:buClr>
              <a:buFont typeface="+mj-lt"/>
              <a:buAutoNum type="arabicPeriod"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90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5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69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134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90400" y="1447800"/>
            <a:ext cx="1993381" cy="2651760"/>
          </a:xfrm>
          <a:solidFill>
            <a:srgbClr val="C8CCCE"/>
          </a:solidFill>
        </p:spPr>
        <p:txBody>
          <a:bodyPr anchor="ctr"/>
          <a:lstStyle>
            <a:lvl1pPr marL="1587" indent="0" algn="ctr">
              <a:buNone/>
              <a:defRPr baseline="0"/>
            </a:lvl1pPr>
          </a:lstStyle>
          <a:p>
            <a:r>
              <a:rPr lang="en-US" dirty="0"/>
              <a:t>Insert </a:t>
            </a:r>
            <a:br>
              <a:rPr lang="en-US" dirty="0"/>
            </a:br>
            <a:r>
              <a:rPr lang="en-US" dirty="0"/>
              <a:t>Executive </a:t>
            </a:r>
            <a:br>
              <a:rPr lang="en-US" dirty="0"/>
            </a:br>
            <a:r>
              <a:rPr lang="en-US" dirty="0"/>
              <a:t>headshot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619" y="302211"/>
            <a:ext cx="7251192" cy="766895"/>
          </a:xfrm>
        </p:spPr>
        <p:txBody>
          <a:bodyPr/>
          <a:lstStyle/>
          <a:p>
            <a:r>
              <a:rPr lang="en-US" dirty="0"/>
              <a:t>Click to edit Leadership Profile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36938" y="1332850"/>
            <a:ext cx="8722628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Name, Title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2836938" y="1787691"/>
            <a:ext cx="8722628" cy="430831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200"/>
            </a:lvl2pPr>
            <a:lvl3pPr>
              <a:lnSpc>
                <a:spcPct val="100000"/>
              </a:lnSpc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5888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AD5A3-6F7A-F148-8DA9-13D7799E71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200243" y="3213556"/>
            <a:ext cx="179151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2800" b="0" baseline="0" dirty="0">
                <a:solidFill>
                  <a:schemeClr val="bg1"/>
                </a:solidFill>
                <a:latin typeface="+mj-lt"/>
              </a:rPr>
              <a:t> YOU</a:t>
            </a:r>
            <a:endParaRPr lang="en-US" sz="2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9362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w/intro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90397" y="1339164"/>
            <a:ext cx="10959361" cy="7067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Font typeface="+mj-lt"/>
              <a:buNone/>
              <a:defRPr sz="1800" baseline="0">
                <a:latin typeface="+mj-lt"/>
              </a:defRPr>
            </a:lvl1pPr>
          </a:lstStyle>
          <a:p>
            <a:pPr lvl="0"/>
            <a:r>
              <a:rPr lang="en-US" dirty="0"/>
              <a:t>Introductory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0397" y="2275678"/>
            <a:ext cx="10959361" cy="3820328"/>
          </a:xfrm>
        </p:spPr>
        <p:txBody>
          <a:bodyPr>
            <a:normAutofit/>
          </a:bodyPr>
          <a:lstStyle>
            <a:lvl1pPr marL="342900" indent="-342900">
              <a:spcAft>
                <a:spcPts val="800"/>
              </a:spcAft>
              <a:buClr>
                <a:srgbClr val="0B6A38"/>
              </a:buClr>
              <a:buFont typeface="+mj-lt"/>
              <a:buAutoNum type="arabicPeriod"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7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EF2EA8-34C9-3042-852F-1B9297A0B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620" y="1447800"/>
            <a:ext cx="5004854" cy="779717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000" b="1" i="0" cap="all" spc="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9620" y="2490067"/>
            <a:ext cx="5004854" cy="147002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Sub-section title</a:t>
            </a:r>
          </a:p>
          <a:p>
            <a:pPr lvl="0"/>
            <a:r>
              <a:rPr lang="en-US" dirty="0"/>
              <a:t>Sub-section title</a:t>
            </a:r>
          </a:p>
          <a:p>
            <a:pPr lvl="0"/>
            <a:r>
              <a:rPr lang="en-US" dirty="0"/>
              <a:t>Sub-section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866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622" y="1366323"/>
            <a:ext cx="10960825" cy="5001763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tabLst/>
              <a:defRPr sz="1400" baseline="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996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622" y="2068491"/>
            <a:ext cx="10960825" cy="4027509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589620" y="1375376"/>
            <a:ext cx="10960828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50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296131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620" y="1366323"/>
            <a:ext cx="5383398" cy="472967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Aft>
                <a:spcPts val="600"/>
              </a:spcAft>
              <a:defRPr sz="1200"/>
            </a:lvl2pPr>
            <a:lvl3pPr>
              <a:lnSpc>
                <a:spcPct val="100000"/>
              </a:lnSpc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6164" y="1366323"/>
            <a:ext cx="5383398" cy="472967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Aft>
                <a:spcPts val="600"/>
              </a:spcAft>
              <a:defRPr sz="1200"/>
            </a:lvl2pPr>
            <a:lvl3pPr>
              <a:lnSpc>
                <a:spcPct val="100000"/>
              </a:lnSpc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687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w/sub-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6253"/>
            <a:ext cx="7251192" cy="76689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620" y="1376299"/>
            <a:ext cx="5385514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620" y="2071783"/>
            <a:ext cx="5385514" cy="402421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936" y="1376299"/>
            <a:ext cx="5387630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936" y="2071783"/>
            <a:ext cx="5387630" cy="402421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3453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2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298738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400" y="1447801"/>
            <a:ext cx="4239918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099842" y="1338050"/>
            <a:ext cx="645972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099842" y="1792891"/>
            <a:ext cx="6459724" cy="430311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200"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448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53B474-E72F-1449-89CB-09E67108402C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8569699" y="519692"/>
            <a:ext cx="3011805" cy="4672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9620" y="297719"/>
            <a:ext cx="7252850" cy="76689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622" y="1366323"/>
            <a:ext cx="10991882" cy="47296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89620" y="6485067"/>
            <a:ext cx="3961368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fld id="{ADC7A6E7-B200-4F41-B4DE-C28F59D4B847}" type="slidenum">
              <a:rPr lang="en-US" sz="800" smtClean="0">
                <a:solidFill>
                  <a:schemeClr val="tx2"/>
                </a:solidFill>
              </a:rPr>
              <a:t>‹#›</a:t>
            </a:fld>
            <a:r>
              <a:rPr lang="en-US" sz="800" dirty="0">
                <a:solidFill>
                  <a:schemeClr val="tx2"/>
                </a:solidFill>
              </a:rPr>
              <a:t>        </a:t>
            </a:r>
            <a:r>
              <a:rPr lang="en-US" sz="800" dirty="0">
                <a:solidFill>
                  <a:schemeClr val="accent6"/>
                </a:solidFill>
              </a:rPr>
              <a:t>© 2017 APICS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97866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9" r:id="rId3"/>
    <p:sldLayoutId id="2147483670" r:id="rId4"/>
    <p:sldLayoutId id="2147483650" r:id="rId5"/>
    <p:sldLayoutId id="2147483694" r:id="rId6"/>
    <p:sldLayoutId id="2147483652" r:id="rId7"/>
    <p:sldLayoutId id="2147483653" r:id="rId8"/>
    <p:sldLayoutId id="2147483668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700" r:id="rId15"/>
    <p:sldLayoutId id="2147483690" r:id="rId16"/>
    <p:sldLayoutId id="2147483691" r:id="rId17"/>
    <p:sldLayoutId id="2147483701" r:id="rId18"/>
    <p:sldLayoutId id="2147483693" r:id="rId19"/>
    <p:sldLayoutId id="2147483692" r:id="rId20"/>
    <p:sldLayoutId id="2147483655" r:id="rId21"/>
    <p:sldLayoutId id="2147483689" r:id="rId22"/>
    <p:sldLayoutId id="2147483675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0B6A38"/>
          </a:solidFill>
          <a:latin typeface="+mj-lt"/>
          <a:ea typeface="+mj-ea"/>
          <a:cs typeface="+mj-cs"/>
        </a:defRPr>
      </a:lvl1pPr>
    </p:titleStyle>
    <p:bodyStyle>
      <a:lvl1pPr marL="231775" indent="-230188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Lucida Grande"/>
        <a:buChar char="▪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375" indent="-223838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93738" indent="-180975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Lucida Grande"/>
        <a:buChar char="▪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6500" indent="-174625" algn="l" defTabSz="457200" rtl="0" eaLnBrk="1" latinLnBrk="0" hangingPunct="1">
        <a:spcBef>
          <a:spcPct val="20000"/>
        </a:spcBef>
        <a:buFont typeface="Arial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9400" indent="-166688" algn="l" defTabSz="457200" rtl="0" eaLnBrk="1" latinLnBrk="0" hangingPunct="1">
        <a:spcBef>
          <a:spcPct val="20000"/>
        </a:spcBef>
        <a:buFont typeface="Arial"/>
        <a:buChar char="»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  <p15:guide id="3" orient="horz" pos="624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3840" userDrawn="1">
          <p15:clr>
            <a:srgbClr val="F26B43"/>
          </p15:clr>
        </p15:guide>
        <p15:guide id="6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6.png"/><Relationship Id="rId7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6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533" y="6225933"/>
            <a:ext cx="5641504" cy="219034"/>
          </a:xfrm>
        </p:spPr>
        <p:txBody>
          <a:bodyPr/>
          <a:lstStyle/>
          <a:p>
            <a:r>
              <a:rPr lang="en-US" dirty="0"/>
              <a:t>Team ID: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2230672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Navigating pandemic supply challenges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EBD5-0AB4-4DEC-A80A-8B5C2CDD8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94BABE-C5C4-4E13-BC9B-8A526A9D1879}"/>
              </a:ext>
            </a:extLst>
          </p:cNvPr>
          <p:cNvGrpSpPr/>
          <p:nvPr/>
        </p:nvGrpSpPr>
        <p:grpSpPr>
          <a:xfrm>
            <a:off x="324777" y="1286978"/>
            <a:ext cx="3657600" cy="5113821"/>
            <a:chOff x="235325" y="1261361"/>
            <a:chExt cx="3657600" cy="266292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46C968-FEC6-4154-AC27-8EE5D6EB1BD2}"/>
                </a:ext>
              </a:extLst>
            </p:cNvPr>
            <p:cNvSpPr/>
            <p:nvPr/>
          </p:nvSpPr>
          <p:spPr>
            <a:xfrm>
              <a:off x="235325" y="1261361"/>
              <a:ext cx="3657600" cy="2662922"/>
            </a:xfrm>
            <a:prstGeom prst="rect">
              <a:avLst/>
            </a:prstGeom>
            <a:noFill/>
            <a:ln w="19050">
              <a:solidFill>
                <a:srgbClr val="0B6A3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68EF80-E367-4CFA-9628-4284B804243A}"/>
                </a:ext>
              </a:extLst>
            </p:cNvPr>
            <p:cNvSpPr/>
            <p:nvPr/>
          </p:nvSpPr>
          <p:spPr>
            <a:xfrm>
              <a:off x="235325" y="1261704"/>
              <a:ext cx="3657600" cy="152370"/>
            </a:xfrm>
            <a:prstGeom prst="rect">
              <a:avLst/>
            </a:prstGeom>
            <a:solidFill>
              <a:srgbClr val="0B6A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endParaRPr lang="en-US" b="1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D32173A-B7FE-4E2A-B2CA-9B74E66AD7EE}"/>
              </a:ext>
            </a:extLst>
          </p:cNvPr>
          <p:cNvSpPr/>
          <p:nvPr/>
        </p:nvSpPr>
        <p:spPr>
          <a:xfrm>
            <a:off x="4265612" y="1286580"/>
            <a:ext cx="3657600" cy="293666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60"/>
              </a:lnSpc>
            </a:pPr>
            <a:r>
              <a:rPr lang="en-US" dirty="0"/>
              <a:t>Inventory Management</a:t>
            </a:r>
            <a:endParaRPr lang="en-US" b="1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CCDCB8E-E97F-4950-93E2-06818E40E4CD}"/>
              </a:ext>
            </a:extLst>
          </p:cNvPr>
          <p:cNvGrpSpPr/>
          <p:nvPr/>
        </p:nvGrpSpPr>
        <p:grpSpPr>
          <a:xfrm>
            <a:off x="4204651" y="2568886"/>
            <a:ext cx="3707167" cy="2000250"/>
            <a:chOff x="4216045" y="4625019"/>
            <a:chExt cx="3707167" cy="200025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EFC4495-CF0B-4392-9CBF-F37ABD04DD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537" y="4625019"/>
              <a:ext cx="1971675" cy="200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2116D1-6986-4F14-A5A6-D105BFED7E56}"/>
                </a:ext>
              </a:extLst>
            </p:cNvPr>
            <p:cNvSpPr txBox="1"/>
            <p:nvPr/>
          </p:nvSpPr>
          <p:spPr>
            <a:xfrm>
              <a:off x="6779757" y="4847849"/>
              <a:ext cx="1143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0"/>
                </a:rPr>
                <a:t>Inventory Level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73C8FF-4AFA-4E46-96DC-8E8B2341A979}"/>
                </a:ext>
              </a:extLst>
            </p:cNvPr>
            <p:cNvSpPr txBox="1"/>
            <p:nvPr/>
          </p:nvSpPr>
          <p:spPr>
            <a:xfrm>
              <a:off x="4216045" y="4693960"/>
              <a:ext cx="2061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Model </a:t>
              </a:r>
              <a:r>
                <a:rPr lang="en-US" sz="1400" dirty="0"/>
                <a:t>Considered:</a:t>
              </a:r>
              <a:endParaRPr lang="en-US" sz="14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E56A56-337C-42B6-BA28-A4D8B16E0836}"/>
                </a:ext>
              </a:extLst>
            </p:cNvPr>
            <p:cNvSpPr txBox="1"/>
            <p:nvPr/>
          </p:nvSpPr>
          <p:spPr>
            <a:xfrm>
              <a:off x="4216045" y="4924907"/>
              <a:ext cx="2061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B6A38"/>
                  </a:solidFill>
                </a:rPr>
                <a:t>Deterministic Demand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1AD10B-34A5-400A-8CE7-961B4BADAA83}"/>
                </a:ext>
              </a:extLst>
            </p:cNvPr>
            <p:cNvSpPr txBox="1"/>
            <p:nvPr/>
          </p:nvSpPr>
          <p:spPr>
            <a:xfrm>
              <a:off x="4216045" y="5236364"/>
              <a:ext cx="2061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Unknown Parameters: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4038AC-3FD7-4E9E-839E-DC696A1C9A0F}"/>
                </a:ext>
              </a:extLst>
            </p:cNvPr>
            <p:cNvSpPr txBox="1"/>
            <p:nvPr/>
          </p:nvSpPr>
          <p:spPr>
            <a:xfrm>
              <a:off x="4216045" y="5465454"/>
              <a:ext cx="17354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1400" dirty="0"/>
                <a:t>Economic Order Quantity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dirty="0"/>
                <a:t>Order Aggregation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51D0240-7068-480C-BA05-EFE991D44811}"/>
              </a:ext>
            </a:extLst>
          </p:cNvPr>
          <p:cNvGrpSpPr/>
          <p:nvPr/>
        </p:nvGrpSpPr>
        <p:grpSpPr>
          <a:xfrm>
            <a:off x="8206448" y="1288696"/>
            <a:ext cx="3657600" cy="5133010"/>
            <a:chOff x="8295900" y="1272207"/>
            <a:chExt cx="3657600" cy="26629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A9ED527-3333-4AED-BDAA-05D3B5B306DD}"/>
                </a:ext>
              </a:extLst>
            </p:cNvPr>
            <p:cNvSpPr/>
            <p:nvPr/>
          </p:nvSpPr>
          <p:spPr>
            <a:xfrm>
              <a:off x="8295900" y="1272207"/>
              <a:ext cx="3657600" cy="2662922"/>
            </a:xfrm>
            <a:prstGeom prst="rect">
              <a:avLst/>
            </a:prstGeom>
            <a:noFill/>
            <a:ln w="19050">
              <a:solidFill>
                <a:srgbClr val="0B6A3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D3012FB-DEB1-4B81-BEF4-5F5DF3A61985}"/>
                </a:ext>
              </a:extLst>
            </p:cNvPr>
            <p:cNvSpPr/>
            <p:nvPr/>
          </p:nvSpPr>
          <p:spPr>
            <a:xfrm>
              <a:off x="8295900" y="1272207"/>
              <a:ext cx="3657600" cy="151800"/>
            </a:xfrm>
            <a:prstGeom prst="rect">
              <a:avLst/>
            </a:prstGeom>
            <a:solidFill>
              <a:srgbClr val="0B6A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E730274-A5D5-40D0-93DC-FC9A9B1A406A}"/>
              </a:ext>
            </a:extLst>
          </p:cNvPr>
          <p:cNvGrpSpPr/>
          <p:nvPr/>
        </p:nvGrpSpPr>
        <p:grpSpPr>
          <a:xfrm>
            <a:off x="4097732" y="4635887"/>
            <a:ext cx="4036157" cy="1785819"/>
            <a:chOff x="4097732" y="3725951"/>
            <a:chExt cx="4036157" cy="1785819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61D8695-D59E-4DB1-8047-2DE7CFDEFC0D}"/>
                </a:ext>
              </a:extLst>
            </p:cNvPr>
            <p:cNvCxnSpPr/>
            <p:nvPr/>
          </p:nvCxnSpPr>
          <p:spPr>
            <a:xfrm>
              <a:off x="6852295" y="4377575"/>
              <a:ext cx="0" cy="2000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BFA45B-F849-41B6-BCC8-3D3B215D5C4D}"/>
                </a:ext>
              </a:extLst>
            </p:cNvPr>
            <p:cNvCxnSpPr/>
            <p:nvPr/>
          </p:nvCxnSpPr>
          <p:spPr>
            <a:xfrm>
              <a:off x="5049275" y="4377575"/>
              <a:ext cx="0" cy="2000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AED2DF6-EAE8-43B7-8169-23A3F50D1B83}"/>
                </a:ext>
              </a:extLst>
            </p:cNvPr>
            <p:cNvCxnSpPr>
              <a:stCxn id="57" idx="1"/>
            </p:cNvCxnSpPr>
            <p:nvPr/>
          </p:nvCxnSpPr>
          <p:spPr>
            <a:xfrm>
              <a:off x="5951537" y="4577577"/>
              <a:ext cx="0" cy="2000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D32A1F9-B1CA-4C93-8929-B014960B6193}"/>
                </a:ext>
              </a:extLst>
            </p:cNvPr>
            <p:cNvSpPr/>
            <p:nvPr/>
          </p:nvSpPr>
          <p:spPr>
            <a:xfrm>
              <a:off x="5037137" y="4531857"/>
              <a:ext cx="914400" cy="91440"/>
            </a:xfrm>
            <a:prstGeom prst="rect">
              <a:avLst/>
            </a:prstGeom>
            <a:solidFill>
              <a:srgbClr val="00945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endParaRPr lang="en-US" b="1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F5EFA8F-76B6-4658-A1D6-F108916FB2D4}"/>
                </a:ext>
              </a:extLst>
            </p:cNvPr>
            <p:cNvSpPr/>
            <p:nvPr/>
          </p:nvSpPr>
          <p:spPr>
            <a:xfrm>
              <a:off x="5951537" y="4531857"/>
              <a:ext cx="914400" cy="91440"/>
            </a:xfrm>
            <a:prstGeom prst="rect">
              <a:avLst/>
            </a:prstGeom>
            <a:solidFill>
              <a:srgbClr val="0B6A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endParaRPr lang="en-US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A89D3D-A979-4D77-81E6-5AE14F3B243C}"/>
                </a:ext>
              </a:extLst>
            </p:cNvPr>
            <p:cNvSpPr txBox="1"/>
            <p:nvPr/>
          </p:nvSpPr>
          <p:spPr>
            <a:xfrm>
              <a:off x="5244133" y="4190156"/>
              <a:ext cx="1432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Assumptions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F5E0173-E522-4796-BA57-CA58DD6BA246}"/>
                </a:ext>
              </a:extLst>
            </p:cNvPr>
            <p:cNvSpPr txBox="1"/>
            <p:nvPr/>
          </p:nvSpPr>
          <p:spPr>
            <a:xfrm>
              <a:off x="4097732" y="3725951"/>
              <a:ext cx="23278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/>
                <a:t>Constant APU after considering </a:t>
              </a:r>
              <a:r>
                <a:rPr lang="en-US" sz="1000" b="1" dirty="0" err="1"/>
                <a:t>trend</a:t>
              </a:r>
              <a:r>
                <a:rPr lang="en-US" sz="1000" b="1" baseline="-25000" dirty="0" err="1"/>
                <a:t>APU</a:t>
              </a:r>
              <a:endParaRPr lang="en-US" sz="1000" b="1" baseline="-250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E7A548A-7FF2-4C9E-84DA-496EE33FC5BD}"/>
                </a:ext>
              </a:extLst>
            </p:cNvPr>
            <p:cNvSpPr txBox="1"/>
            <p:nvPr/>
          </p:nvSpPr>
          <p:spPr>
            <a:xfrm>
              <a:off x="4103812" y="3906898"/>
              <a:ext cx="229128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700" b="0" i="0" u="none" strike="noStrike" dirty="0">
                  <a:solidFill>
                    <a:srgbClr val="000000"/>
                  </a:solidFill>
                  <a:effectLst/>
                </a:rPr>
                <a:t>Reason: Model considered is Deterministic Demand. </a:t>
              </a:r>
            </a:p>
            <a:p>
              <a:pPr algn="just"/>
              <a:r>
                <a:rPr lang="en-US" sz="700" b="0" i="0" u="none" strike="noStrike" dirty="0">
                  <a:solidFill>
                    <a:srgbClr val="000000"/>
                  </a:solidFill>
                  <a:effectLst/>
                </a:rPr>
                <a:t>This is based on the forecasting methods followed in supply chains of fragile goods. </a:t>
              </a:r>
              <a:endParaRPr lang="en-US" sz="7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FEA1428-35F3-479B-A87A-E6828E0F43B6}"/>
                </a:ext>
              </a:extLst>
            </p:cNvPr>
            <p:cNvSpPr txBox="1"/>
            <p:nvPr/>
          </p:nvSpPr>
          <p:spPr>
            <a:xfrm>
              <a:off x="4821358" y="4810208"/>
              <a:ext cx="24737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i="0" u="none" strike="noStrike" dirty="0">
                  <a:solidFill>
                    <a:srgbClr val="000000"/>
                  </a:solidFill>
                  <a:effectLst/>
                </a:rPr>
                <a:t>Initial and Final Back order Inventories = 0</a:t>
              </a:r>
              <a:endParaRPr lang="en-US" sz="300" b="0" dirty="0">
                <a:effectLst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5989AAA-D555-4270-AC99-B7CC361F549F}"/>
                </a:ext>
              </a:extLst>
            </p:cNvPr>
            <p:cNvSpPr txBox="1"/>
            <p:nvPr/>
          </p:nvSpPr>
          <p:spPr>
            <a:xfrm>
              <a:off x="4821358" y="4988550"/>
              <a:ext cx="24188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700" b="0" i="0" u="none" strike="noStrike" dirty="0">
                  <a:solidFill>
                    <a:srgbClr val="000000"/>
                  </a:solidFill>
                  <a:effectLst/>
                </a:rPr>
                <a:t>Reason: No data in Exhibit 2 regarding</a:t>
              </a:r>
            </a:p>
            <a:p>
              <a:pPr marL="228600" indent="-228600" algn="just">
                <a:buFont typeface="+mj-lt"/>
                <a:buAutoNum type="arabicPeriod"/>
              </a:pPr>
              <a:r>
                <a:rPr lang="en-US" sz="700" dirty="0">
                  <a:solidFill>
                    <a:srgbClr val="000000"/>
                  </a:solidFill>
                </a:rPr>
                <a:t>Initial Back order Inventory</a:t>
              </a:r>
            </a:p>
            <a:p>
              <a:pPr marL="228600" indent="-228600" algn="just">
                <a:buFont typeface="+mj-lt"/>
                <a:buAutoNum type="arabicPeriod"/>
              </a:pPr>
              <a:r>
                <a:rPr lang="en-US" sz="700" dirty="0"/>
                <a:t>Final Lead Time after considering S-OTD thus leading to no specific way to simulate arrival delay in model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DB5B7BB-1342-43E0-875A-6F4694AD255E}"/>
                </a:ext>
              </a:extLst>
            </p:cNvPr>
            <p:cNvSpPr txBox="1"/>
            <p:nvPr/>
          </p:nvSpPr>
          <p:spPr>
            <a:xfrm>
              <a:off x="6408737" y="3726819"/>
              <a:ext cx="17251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/>
                <a:t>Initial On order Inventory = 0</a:t>
              </a:r>
              <a:endParaRPr lang="en-US" sz="1000" b="1" baseline="-250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C5AE295-4F87-48D1-9521-5A2CA0361AA9}"/>
                </a:ext>
              </a:extLst>
            </p:cNvPr>
            <p:cNvSpPr txBox="1"/>
            <p:nvPr/>
          </p:nvSpPr>
          <p:spPr>
            <a:xfrm>
              <a:off x="6408738" y="3906898"/>
              <a:ext cx="1404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700" b="0" i="0" u="none" strike="noStrike" dirty="0">
                  <a:solidFill>
                    <a:srgbClr val="000000"/>
                  </a:solidFill>
                  <a:effectLst/>
                </a:rPr>
                <a:t>Reason: No explicit data mentioned in Exhibit 2</a:t>
              </a:r>
              <a:endParaRPr lang="en-US" sz="700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A2B30A8-E66B-4911-A331-FF4A51E51C3C}"/>
              </a:ext>
            </a:extLst>
          </p:cNvPr>
          <p:cNvSpPr txBox="1"/>
          <p:nvPr/>
        </p:nvSpPr>
        <p:spPr>
          <a:xfrm>
            <a:off x="4165757" y="1578805"/>
            <a:ext cx="3784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Franklin Gothic Book" panose="020B0503020102020204" pitchFamily="34" charset="0"/>
              <a:buChar char="→"/>
            </a:pPr>
            <a:r>
              <a:rPr lang="en-US" dirty="0">
                <a:solidFill>
                  <a:srgbClr val="0B6A38"/>
                </a:solidFill>
              </a:rPr>
              <a:t>Objectives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Calculate Obsolete Inventory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Find Change in Inventory Position </a:t>
            </a:r>
          </a:p>
        </p:txBody>
      </p:sp>
    </p:spTree>
    <p:extLst>
      <p:ext uri="{BB962C8B-B14F-4D97-AF65-F5344CB8AC3E}">
        <p14:creationId xmlns:p14="http://schemas.microsoft.com/office/powerpoint/2010/main" val="2756303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2590A26-689E-4FCC-A5ED-A29B78DCD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67"/>
          <a:stretch/>
        </p:blipFill>
        <p:spPr bwMode="auto">
          <a:xfrm>
            <a:off x="11427664" y="2103186"/>
            <a:ext cx="467093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B5372C9-2CAF-4837-85B3-765B9F059C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2"/>
          <a:stretch/>
        </p:blipFill>
        <p:spPr bwMode="auto">
          <a:xfrm>
            <a:off x="6100354" y="2092686"/>
            <a:ext cx="5443356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4430DF-8864-48FD-B905-151C4091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Obsolete Inventory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0E208-34C7-4746-8443-F0B6A4CE9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620" y="1213019"/>
            <a:ext cx="5385514" cy="693116"/>
          </a:xfrm>
        </p:spPr>
        <p:txBody>
          <a:bodyPr/>
          <a:lstStyle/>
          <a:p>
            <a:r>
              <a:rPr lang="en-US" dirty="0"/>
              <a:t>Formulae used for derivation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61EFF41-32AD-425F-A22D-D2544AA82A8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98809" y="1562800"/>
                <a:ext cx="5385514" cy="4024218"/>
              </a:xfrm>
            </p:spPr>
            <p:txBody>
              <a:bodyPr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Obsolete Inventory of an SKU =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𝑆𝑡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𝑎𝑛𝑑𝑎𝑟𝑑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𝑃𝑟𝑖𝑐𝑒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𝑆𝑡𝑎𝑛𝑑𝑎𝑟𝑑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𝑃𝑟𝑖𝑐𝑒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∗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𝐼𝑛𝑖𝑡𝑖𝑎𝑙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𝐼𝑛𝑣𝑒𝑛𝑡𝑜𝑟𝑦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𝑌𝑒𝑎𝑟𝑙𝑦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𝐷𝑒𝑚𝑎𝑛𝑑</m:t>
                        </m:r>
                      </m:e>
                    </m:d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Yearly Demand =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𝐴𝑃𝑈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1+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𝑡𝑟𝑒𝑛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𝐴𝑃𝑈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∗12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Inventory =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𝐻𝑎𝑛𝑑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𝑆𝑡𝑜𝑐𝑘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𝑆𝑡𝑎𝑛𝑑𝑎𝑟𝑑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𝑃𝑟𝑖𝑐𝑒</m:t>
                        </m:r>
                      </m:den>
                    </m:f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Safety Stock    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√(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36537" lvl="1" indent="0">
                  <a:buNone/>
                </a:pP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61EFF41-32AD-425F-A22D-D2544AA82A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98809" y="1562800"/>
                <a:ext cx="5385514" cy="4024218"/>
              </a:xfrm>
              <a:blipFill>
                <a:blip r:embed="rId4"/>
                <a:stretch>
                  <a:fillRect l="-2149" t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E5F50A8-96E6-43C5-A2DE-9B7DD755499B}"/>
              </a:ext>
            </a:extLst>
          </p:cNvPr>
          <p:cNvSpPr/>
          <p:nvPr/>
        </p:nvSpPr>
        <p:spPr>
          <a:xfrm>
            <a:off x="6165625" y="1148446"/>
            <a:ext cx="5712142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60"/>
              </a:lnSpc>
            </a:pPr>
            <a:r>
              <a:rPr lang="en-US" dirty="0"/>
              <a:t>Unaccounted parameters for </a:t>
            </a:r>
            <a:r>
              <a:rPr lang="en-US" b="1" dirty="0"/>
              <a:t>Cost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E86C74-91C6-47AE-98F6-D42974F8C315}"/>
              </a:ext>
            </a:extLst>
          </p:cNvPr>
          <p:cNvSpPr txBox="1"/>
          <p:nvPr/>
        </p:nvSpPr>
        <p:spPr>
          <a:xfrm>
            <a:off x="6171937" y="3339591"/>
            <a:ext cx="5782581" cy="2752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Order Aggregation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because of lacking data in terms of</a:t>
            </a:r>
          </a:p>
          <a:p>
            <a:pPr lvl="1">
              <a:lnSpc>
                <a:spcPts val="192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Coordinated Transportation for delivering multiple SKUs</a:t>
            </a:r>
          </a:p>
          <a:p>
            <a:pPr marL="742950" lvl="1" indent="-285750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SKUs sourced from single supplier :</a:t>
            </a:r>
          </a:p>
          <a:p>
            <a:pPr marL="1200150" lvl="2" indent="-285750">
              <a:lnSpc>
                <a:spcPts val="1920"/>
              </a:lnSpc>
              <a:buFont typeface="Franklin Gothic Book" panose="020B050302010202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Constraint for Lot Sizes to maintain Full Truck Load</a:t>
            </a:r>
          </a:p>
          <a:p>
            <a:pPr marL="1200150" lvl="2" indent="-285750">
              <a:lnSpc>
                <a:spcPts val="1920"/>
              </a:lnSpc>
              <a:buFont typeface="Franklin Gothic Book" panose="020B050302010202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Managing Joint Economic Lot Sizes for profitability</a:t>
            </a:r>
          </a:p>
          <a:p>
            <a:pPr marL="742950" lvl="1" indent="-285750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aggregating order arrivals from multiple suppliers :</a:t>
            </a:r>
          </a:p>
          <a:p>
            <a:pPr marL="1200150" lvl="2" indent="-285750">
              <a:lnSpc>
                <a:spcPts val="1920"/>
              </a:lnSpc>
              <a:buFont typeface="Franklin Gothic Book" panose="020B050302010202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Information systems to organize dispatches based on lead times</a:t>
            </a:r>
          </a:p>
          <a:p>
            <a:pPr marL="285750" indent="-285750">
              <a:lnSpc>
                <a:spcPts val="1920"/>
              </a:lnSpc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1920"/>
              </a:lnSpc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Economic Order Quantity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due to absence of data on</a:t>
            </a:r>
          </a:p>
          <a:p>
            <a:pPr marL="742950" lvl="1" indent="-285750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Holding Cost</a:t>
            </a:r>
          </a:p>
          <a:p>
            <a:pPr marL="742950" lvl="1" indent="-285750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Supplier Discounting Schedule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47E30-94CE-4009-91B7-7D582C868E4A}"/>
              </a:ext>
            </a:extLst>
          </p:cNvPr>
          <p:cNvSpPr txBox="1"/>
          <p:nvPr/>
        </p:nvSpPr>
        <p:spPr>
          <a:xfrm>
            <a:off x="6153283" y="1499283"/>
            <a:ext cx="5736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On average </a:t>
            </a:r>
            <a:r>
              <a:rPr lang="en-US" sz="1600" dirty="0">
                <a:solidFill>
                  <a:srgbClr val="0B6A38"/>
                </a:solidFill>
              </a:rPr>
              <a:t>94</a:t>
            </a:r>
            <a:r>
              <a:rPr lang="en-US" sz="1600" dirty="0"/>
              <a:t> SKUs are placed on order for replenishment daily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AC76F-A1BD-4582-9194-C6F796EE5942}"/>
              </a:ext>
            </a:extLst>
          </p:cNvPr>
          <p:cNvSpPr txBox="1"/>
          <p:nvPr/>
        </p:nvSpPr>
        <p:spPr>
          <a:xfrm>
            <a:off x="8765867" y="5522779"/>
            <a:ext cx="2074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Ordering Fixed Cost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44AC16-818B-4F08-B921-FFAADC6C3D52}"/>
              </a:ext>
            </a:extLst>
          </p:cNvPr>
          <p:cNvSpPr/>
          <p:nvPr/>
        </p:nvSpPr>
        <p:spPr>
          <a:xfrm>
            <a:off x="-9525" y="6167374"/>
            <a:ext cx="12207240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Potential </a:t>
            </a:r>
            <a:r>
              <a:rPr lang="en-US" b="1" dirty="0"/>
              <a:t>32</a:t>
            </a:r>
            <a:r>
              <a:rPr lang="en-US" dirty="0"/>
              <a:t> obsolete SKUs result to a Total Obsolete Inventory of  </a:t>
            </a:r>
            <a:r>
              <a:rPr lang="en-US" b="1" dirty="0"/>
              <a:t>$ 50,140.797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399095-FE34-45F6-962F-057BA840BE48}"/>
              </a:ext>
            </a:extLst>
          </p:cNvPr>
          <p:cNvSpPr/>
          <p:nvPr/>
        </p:nvSpPr>
        <p:spPr>
          <a:xfrm>
            <a:off x="347752" y="1148446"/>
            <a:ext cx="5639197" cy="4894525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910475-22C0-4931-8B24-FA60F303078A}"/>
              </a:ext>
            </a:extLst>
          </p:cNvPr>
          <p:cNvGrpSpPr/>
          <p:nvPr/>
        </p:nvGrpSpPr>
        <p:grpSpPr>
          <a:xfrm>
            <a:off x="382862" y="3655033"/>
            <a:ext cx="2993384" cy="802744"/>
            <a:chOff x="382862" y="3909043"/>
            <a:chExt cx="2993384" cy="80274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609943-16E0-453E-ACF2-64A5371260C2}"/>
                </a:ext>
              </a:extLst>
            </p:cNvPr>
            <p:cNvSpPr txBox="1"/>
            <p:nvPr/>
          </p:nvSpPr>
          <p:spPr>
            <a:xfrm>
              <a:off x="739337" y="3909043"/>
              <a:ext cx="10801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Defined KPI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A1785B-3062-43D0-AE40-38DEA3467350}"/>
                    </a:ext>
                  </a:extLst>
                </p:cNvPr>
                <p:cNvSpPr txBox="1"/>
                <p:nvPr/>
              </p:nvSpPr>
              <p:spPr>
                <a:xfrm>
                  <a:off x="382862" y="4172665"/>
                  <a:ext cx="1793119" cy="539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𝑂𝑏𝑠𝑜𝑙𝑒𝑡𝑒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𝐼𝑛𝑣𝑒𝑛𝑡𝑜𝑟𝑦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𝑆𝑎𝑓𝑒𝑡𝑦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𝑆𝑡𝑜𝑐𝑘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A1785B-3062-43D0-AE40-38DEA3467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62" y="4172665"/>
                  <a:ext cx="1793119" cy="539122"/>
                </a:xfrm>
                <a:prstGeom prst="rect">
                  <a:avLst/>
                </a:prstGeom>
                <a:blipFill>
                  <a:blip r:embed="rId5"/>
                  <a:stretch>
                    <a:fillRect b="-56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7C3608-D6BB-47C3-AD57-F11219D83472}"/>
                </a:ext>
              </a:extLst>
            </p:cNvPr>
            <p:cNvSpPr txBox="1"/>
            <p:nvPr/>
          </p:nvSpPr>
          <p:spPr>
            <a:xfrm>
              <a:off x="2175981" y="4242171"/>
              <a:ext cx="1200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B6A38"/>
                  </a:solidFill>
                </a:rPr>
                <a:t>117.36 %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96C9BA-EA40-4C41-83DF-FA9CE63681AE}"/>
              </a:ext>
            </a:extLst>
          </p:cNvPr>
          <p:cNvGrpSpPr/>
          <p:nvPr/>
        </p:nvGrpSpPr>
        <p:grpSpPr>
          <a:xfrm>
            <a:off x="540769" y="4424613"/>
            <a:ext cx="2502917" cy="400110"/>
            <a:chOff x="540769" y="4822562"/>
            <a:chExt cx="2502917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02AC395-DCC5-40C3-875F-831BDE6864F0}"/>
                    </a:ext>
                  </a:extLst>
                </p:cNvPr>
                <p:cNvSpPr txBox="1"/>
                <p:nvPr/>
              </p:nvSpPr>
              <p:spPr>
                <a:xfrm>
                  <a:off x="540769" y="4868729"/>
                  <a:ext cx="149233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𝑜𝑏𝑠𝑜𝑙𝑒𝑡𝑒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𝑆𝐾𝑈𝑠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02AC395-DCC5-40C3-875F-831BDE686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769" y="4868729"/>
                  <a:ext cx="1492332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089FCF-6603-4F09-AC57-AE38DAB06FD0}"/>
                </a:ext>
              </a:extLst>
            </p:cNvPr>
            <p:cNvSpPr txBox="1"/>
            <p:nvPr/>
          </p:nvSpPr>
          <p:spPr>
            <a:xfrm>
              <a:off x="2557656" y="4822562"/>
              <a:ext cx="486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B6A38"/>
                  </a:solidFill>
                </a:rPr>
                <a:t>32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20">
                <a:extLst>
                  <a:ext uri="{FF2B5EF4-FFF2-40B4-BE49-F238E27FC236}">
                    <a16:creationId xmlns:a16="http://schemas.microsoft.com/office/drawing/2014/main" id="{5DF6D05A-3FF4-4BA9-8537-69EB37FC11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8322902"/>
                  </p:ext>
                </p:extLst>
              </p:nvPr>
            </p:nvGraphicFramePr>
            <p:xfrm>
              <a:off x="780988" y="4896301"/>
              <a:ext cx="2270437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37926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53251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10 </a:t>
                          </a:r>
                          <a:r>
                            <a:rPr lang="en-US" sz="11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sz="1100" dirty="0"/>
                            <a:t>  KPI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100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sz="1100" dirty="0"/>
                            <a:t> KPI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≥ </m:t>
                              </m:r>
                            </m:oMath>
                          </a14:m>
                          <a:r>
                            <a:rPr lang="en-US" sz="1100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/>
                            <a:t>KPI 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sz="1100" dirty="0"/>
                            <a:t> 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20">
                <a:extLst>
                  <a:ext uri="{FF2B5EF4-FFF2-40B4-BE49-F238E27FC236}">
                    <a16:creationId xmlns:a16="http://schemas.microsoft.com/office/drawing/2014/main" id="{5DF6D05A-3FF4-4BA9-8537-69EB37FC11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8322902"/>
                  </p:ext>
                </p:extLst>
              </p:nvPr>
            </p:nvGraphicFramePr>
            <p:xfrm>
              <a:off x="780988" y="4896301"/>
              <a:ext cx="2270437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37926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53251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8413" t="-102326" r="-1587" b="-2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8413" t="-207143" r="-1587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8413" t="-300000" r="-1587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CB119320-724D-4613-B0EE-8F7EB7055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4552930"/>
              </p:ext>
            </p:extLst>
          </p:nvPr>
        </p:nvGraphicFramePr>
        <p:xfrm>
          <a:off x="3046686" y="3424258"/>
          <a:ext cx="3106597" cy="2951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F3DA3D5-FDAE-4C3D-8015-C105DE1D44E5}"/>
              </a:ext>
            </a:extLst>
          </p:cNvPr>
          <p:cNvSpPr txBox="1"/>
          <p:nvPr/>
        </p:nvSpPr>
        <p:spPr>
          <a:xfrm>
            <a:off x="8227768" y="1885523"/>
            <a:ext cx="1463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MT" panose="020B0502020104020203" pitchFamily="34" charset="0"/>
              </a:rPr>
              <a:t>Heatmap of #orders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FAD1AE-3946-42DA-B08C-95B454C77003}"/>
                  </a:ext>
                </a:extLst>
              </p:cNvPr>
              <p:cNvSpPr txBox="1"/>
              <p:nvPr/>
            </p:nvSpPr>
            <p:spPr>
              <a:xfrm>
                <a:off x="3849597" y="2498001"/>
                <a:ext cx="2049535" cy="83099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𝐷𝑎𝑖𝑙𝑦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𝐷𝑒𝑚𝑎𝑛𝑑</m:t>
                      </m:r>
                    </m:oMath>
                  </m:oMathPara>
                </a14:m>
                <a:endParaRPr lang="en-US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𝐿𝑒𝑎𝑑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𝑂𝑇𝐷</m:t>
                      </m:r>
                    </m:oMath>
                  </m:oMathPara>
                </a14:m>
                <a:endParaRPr lang="en-US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𝐶𝑂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=1.645</m:t>
                      </m:r>
                    </m:oMath>
                  </m:oMathPara>
                </a14:m>
                <a:endParaRPr lang="en-US" sz="1200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FAD1AE-3946-42DA-B08C-95B454C77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597" y="2498001"/>
                <a:ext cx="2049535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7E72E255-CA35-48E4-B865-366E8059B2E0}"/>
              </a:ext>
            </a:extLst>
          </p:cNvPr>
          <p:cNvSpPr/>
          <p:nvPr/>
        </p:nvSpPr>
        <p:spPr>
          <a:xfrm>
            <a:off x="3919326" y="2502118"/>
            <a:ext cx="1910076" cy="82237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65E894-0E10-43F5-BFE3-DD2D200F82C7}"/>
              </a:ext>
            </a:extLst>
          </p:cNvPr>
          <p:cNvSpPr txBox="1"/>
          <p:nvPr/>
        </p:nvSpPr>
        <p:spPr>
          <a:xfrm>
            <a:off x="2492261" y="3316851"/>
            <a:ext cx="3406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Both Demand and Delivery </a:t>
            </a:r>
            <a:r>
              <a:rPr lang="en-US" sz="800"/>
              <a:t>Lead Time </a:t>
            </a:r>
            <a:r>
              <a:rPr lang="en-US" sz="800" dirty="0"/>
              <a:t>are </a:t>
            </a:r>
          </a:p>
          <a:p>
            <a:pPr algn="r"/>
            <a:r>
              <a:rPr lang="en-US" sz="800" dirty="0"/>
              <a:t>assumed to be normally distributed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F6410B-6359-4BD0-ABB6-0D25C8FAD170}"/>
              </a:ext>
            </a:extLst>
          </p:cNvPr>
          <p:cNvCxnSpPr>
            <a:cxnSpLocks/>
          </p:cNvCxnSpPr>
          <p:nvPr/>
        </p:nvCxnSpPr>
        <p:spPr>
          <a:xfrm>
            <a:off x="347752" y="3655033"/>
            <a:ext cx="5639197" cy="0"/>
          </a:xfrm>
          <a:prstGeom prst="line">
            <a:avLst/>
          </a:prstGeom>
          <a:ln>
            <a:solidFill>
              <a:srgbClr val="0B6A38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72A05CE-3CD4-49C2-978B-CC358A5F1A3E}"/>
              </a:ext>
            </a:extLst>
          </p:cNvPr>
          <p:cNvSpPr txBox="1"/>
          <p:nvPr/>
        </p:nvSpPr>
        <p:spPr>
          <a:xfrm>
            <a:off x="6410329" y="196224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Gill Sans MT" panose="020B0502020104020203" pitchFamily="34" charset="0"/>
              </a:rPr>
              <a:t>Day </a:t>
            </a:r>
            <a:r>
              <a:rPr lang="en-US" sz="600" dirty="0">
                <a:latin typeface="Consolas" panose="020B0609020204030204" pitchFamily="49" charset="0"/>
              </a:rPr>
              <a:t>1 - 1552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830C9-9D02-48EB-A120-0DF8EAD403EF}"/>
              </a:ext>
            </a:extLst>
          </p:cNvPr>
          <p:cNvGrpSpPr/>
          <p:nvPr/>
        </p:nvGrpSpPr>
        <p:grpSpPr>
          <a:xfrm>
            <a:off x="6363522" y="2059965"/>
            <a:ext cx="91440" cy="92333"/>
            <a:chOff x="6372486" y="2046519"/>
            <a:chExt cx="91440" cy="9233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C218BA-D9CC-4294-BDB9-B03AC36F4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8607" y="2046519"/>
              <a:ext cx="0" cy="92333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B58F25A-AB40-46EF-87C9-F6665E904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2486" y="2046519"/>
              <a:ext cx="91440" cy="1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5503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7C5D5150-B299-4847-8EB7-8BD3374602BA}"/>
              </a:ext>
            </a:extLst>
          </p:cNvPr>
          <p:cNvSpPr/>
          <p:nvPr/>
        </p:nvSpPr>
        <p:spPr>
          <a:xfrm>
            <a:off x="6871926" y="1263657"/>
            <a:ext cx="5153958" cy="2660627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CC8EAEA5-577E-4DE4-9A16-7B7E32E3C781}"/>
              </a:ext>
            </a:extLst>
          </p:cNvPr>
          <p:cNvSpPr txBox="1"/>
          <p:nvPr/>
        </p:nvSpPr>
        <p:spPr>
          <a:xfrm>
            <a:off x="9058409" y="2049936"/>
            <a:ext cx="858825" cy="23172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/>
              <a:t>If negative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7" name="Chart 86">
                <a:extLst>
                  <a:ext uri="{FF2B5EF4-FFF2-40B4-BE49-F238E27FC236}">
                    <a16:creationId xmlns:a16="http://schemas.microsoft.com/office/drawing/2014/main" id="{91CA2703-40BC-41A9-9C40-25ED9467365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94156489"/>
                  </p:ext>
                </p:extLst>
              </p:nvPr>
            </p:nvGraphicFramePr>
            <p:xfrm>
              <a:off x="284414" y="4062831"/>
              <a:ext cx="1197864" cy="201168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87" name="Chart 86">
                <a:extLst>
                  <a:ext uri="{FF2B5EF4-FFF2-40B4-BE49-F238E27FC236}">
                    <a16:creationId xmlns:a16="http://schemas.microsoft.com/office/drawing/2014/main" id="{91CA2703-40BC-41A9-9C40-25ED946736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414" y="4062831"/>
                <a:ext cx="1197864" cy="20116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7697628-BA83-4A3C-AD86-A753FD65F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Capital Impact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7FC6D7-2242-43CD-B6A3-C8C4608AA0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40570" y="1647711"/>
                <a:ext cx="6459724" cy="1738952"/>
              </a:xfrm>
            </p:spPr>
            <p:txBody>
              <a:bodyPr/>
              <a:lstStyle/>
              <a:p>
                <a:pPr marL="1587" indent="0">
                  <a:buNone/>
                </a:pPr>
                <a:r>
                  <a:rPr lang="en-US" b="1" dirty="0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Gross Inventory Ordered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=    $  921,037,718.242</a:t>
                </a:r>
              </a:p>
              <a:p>
                <a:pPr marL="1587" indent="0">
                  <a:buNone/>
                </a:pPr>
                <a:r>
                  <a:rPr lang="en-US" b="1" dirty="0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Total Stockout Loss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=    $    50,272,666.496</a:t>
                </a:r>
              </a:p>
              <a:p>
                <a:pPr marL="1587" indent="0">
                  <a:buNone/>
                </a:pPr>
                <a:r>
                  <a:rPr lang="en-US" b="1" dirty="0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Overall Demand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=    $  848,623,825.109</a:t>
                </a:r>
              </a:p>
              <a:p>
                <a:pPr marL="1587" indent="0">
                  <a:buNone/>
                </a:pPr>
                <a:r>
                  <a:rPr lang="en-US" b="1" dirty="0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Max. acquired Overall Service Level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100 (1−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𝑆𝑡𝑜𝑐𝑘𝑜𝑢𝑡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𝐿𝑜𝑠𝑠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𝐷𝑒𝑚𝑎𝑛𝑑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94.076 %</a:t>
                </a:r>
              </a:p>
              <a:p>
                <a:pPr marL="1587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7FC6D7-2242-43CD-B6A3-C8C4608AA0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40570" y="1647711"/>
                <a:ext cx="6459724" cy="1738952"/>
              </a:xfrm>
              <a:blipFill>
                <a:blip r:embed="rId4"/>
                <a:stretch>
                  <a:fillRect l="-1698" t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872183D-58E2-4892-97BC-2B29A3A82984}"/>
              </a:ext>
            </a:extLst>
          </p:cNvPr>
          <p:cNvSpPr/>
          <p:nvPr/>
        </p:nvSpPr>
        <p:spPr>
          <a:xfrm>
            <a:off x="-9525" y="6167374"/>
            <a:ext cx="12207240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 of </a:t>
            </a:r>
            <a:r>
              <a:rPr lang="en-US" b="1" dirty="0"/>
              <a:t>Assets </a:t>
            </a:r>
            <a:r>
              <a:rPr lang="en-US" dirty="0"/>
              <a:t>under </a:t>
            </a:r>
            <a:r>
              <a:rPr lang="en-US" b="1" dirty="0"/>
              <a:t>Inventory </a:t>
            </a:r>
            <a:r>
              <a:rPr lang="en-US" dirty="0"/>
              <a:t>shall increase by  </a:t>
            </a:r>
            <a:r>
              <a:rPr lang="en-US" b="1" dirty="0"/>
              <a:t>$ 153,152,762.573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DECA30-CA8E-4AE5-9C27-E6D8E662F469}"/>
              </a:ext>
            </a:extLst>
          </p:cNvPr>
          <p:cNvGrpSpPr/>
          <p:nvPr/>
        </p:nvGrpSpPr>
        <p:grpSpPr>
          <a:xfrm>
            <a:off x="308258" y="3239573"/>
            <a:ext cx="2019271" cy="664625"/>
            <a:chOff x="359060" y="2904068"/>
            <a:chExt cx="2019271" cy="66462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7C00CC-49A9-4512-8DC9-3DC2C3EFA097}"/>
                </a:ext>
              </a:extLst>
            </p:cNvPr>
            <p:cNvSpPr txBox="1"/>
            <p:nvPr/>
          </p:nvSpPr>
          <p:spPr>
            <a:xfrm>
              <a:off x="359060" y="2904068"/>
              <a:ext cx="2019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$46,008,199.786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D02459-E494-4BE3-BC7C-DC4E7F4FB7EC}"/>
                </a:ext>
              </a:extLst>
            </p:cNvPr>
            <p:cNvSpPr txBox="1"/>
            <p:nvPr/>
          </p:nvSpPr>
          <p:spPr>
            <a:xfrm>
              <a:off x="535936" y="3199361"/>
              <a:ext cx="1665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B6A38"/>
                  </a:solidFill>
                </a:rPr>
                <a:t>Initial Inventory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348DDE6-12AA-48B4-ACB5-F2C7A107AD77}"/>
              </a:ext>
            </a:extLst>
          </p:cNvPr>
          <p:cNvGrpSpPr/>
          <p:nvPr/>
        </p:nvGrpSpPr>
        <p:grpSpPr>
          <a:xfrm>
            <a:off x="2340479" y="3239829"/>
            <a:ext cx="1840568" cy="664112"/>
            <a:chOff x="2733827" y="2904581"/>
            <a:chExt cx="1840568" cy="6641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7A38BF-E55A-4A92-9967-2515D513279A}"/>
                </a:ext>
              </a:extLst>
            </p:cNvPr>
            <p:cNvSpPr txBox="1"/>
            <p:nvPr/>
          </p:nvSpPr>
          <p:spPr>
            <a:xfrm>
              <a:off x="2733827" y="2904581"/>
              <a:ext cx="1840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$80,738,869.44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959636-C8BC-42C2-9A5B-D65CC51FAB7A}"/>
                </a:ext>
              </a:extLst>
            </p:cNvPr>
            <p:cNvSpPr txBox="1"/>
            <p:nvPr/>
          </p:nvSpPr>
          <p:spPr>
            <a:xfrm>
              <a:off x="2852610" y="3199361"/>
              <a:ext cx="1603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B6A38"/>
                  </a:solidFill>
                </a:rPr>
                <a:t>Final Inventory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9A670C5-3E01-434B-A148-E877C6D0EB07}"/>
              </a:ext>
            </a:extLst>
          </p:cNvPr>
          <p:cNvGrpSpPr/>
          <p:nvPr/>
        </p:nvGrpSpPr>
        <p:grpSpPr>
          <a:xfrm>
            <a:off x="4193997" y="3236421"/>
            <a:ext cx="2504981" cy="670928"/>
            <a:chOff x="4244799" y="2897765"/>
            <a:chExt cx="2504981" cy="67092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D981B8-7A7F-4477-B91B-0CAF4C051D44}"/>
                </a:ext>
              </a:extLst>
            </p:cNvPr>
            <p:cNvSpPr txBox="1"/>
            <p:nvPr/>
          </p:nvSpPr>
          <p:spPr>
            <a:xfrm>
              <a:off x="4468445" y="2897765"/>
              <a:ext cx="2089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$118,422,092.919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5357E5-432C-4F58-804D-D0398092C020}"/>
                </a:ext>
              </a:extLst>
            </p:cNvPr>
            <p:cNvSpPr txBox="1"/>
            <p:nvPr/>
          </p:nvSpPr>
          <p:spPr>
            <a:xfrm>
              <a:off x="4244799" y="3199361"/>
              <a:ext cx="2504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B6A38"/>
                  </a:solidFill>
                </a:rPr>
                <a:t>Final On order Inventory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01734A7-BF60-4CAB-AF51-06CF86D5D8BD}"/>
              </a:ext>
            </a:extLst>
          </p:cNvPr>
          <p:cNvSpPr/>
          <p:nvPr/>
        </p:nvSpPr>
        <p:spPr>
          <a:xfrm>
            <a:off x="235326" y="1261361"/>
            <a:ext cx="6459724" cy="2662922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A563B4-6873-4FFD-A22F-2D05C37EA5BA}"/>
              </a:ext>
            </a:extLst>
          </p:cNvPr>
          <p:cNvCxnSpPr/>
          <p:nvPr/>
        </p:nvCxnSpPr>
        <p:spPr>
          <a:xfrm>
            <a:off x="235326" y="3211020"/>
            <a:ext cx="6459724" cy="0"/>
          </a:xfrm>
          <a:prstGeom prst="line">
            <a:avLst/>
          </a:prstGeom>
          <a:ln>
            <a:solidFill>
              <a:srgbClr val="0B6A38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F6EE5AF-A524-4FE0-8F09-4661742B4801}"/>
              </a:ext>
            </a:extLst>
          </p:cNvPr>
          <p:cNvSpPr/>
          <p:nvPr/>
        </p:nvSpPr>
        <p:spPr>
          <a:xfrm>
            <a:off x="235326" y="1267789"/>
            <a:ext cx="6459724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60"/>
              </a:lnSpc>
            </a:pPr>
            <a:r>
              <a:rPr lang="en-US" dirty="0"/>
              <a:t>Observed SCM Metrics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52" name="Table 20">
                <a:extLst>
                  <a:ext uri="{FF2B5EF4-FFF2-40B4-BE49-F238E27FC236}">
                    <a16:creationId xmlns:a16="http://schemas.microsoft.com/office/drawing/2014/main" id="{AEE0C808-6BAD-40F1-980E-635D0EA645F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40564" y="4730561"/>
              <a:ext cx="2094301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74160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32014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SL &gt; 95 %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95 %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sz="1100" dirty="0"/>
                            <a:t> SL</a:t>
                          </a:r>
                          <a:r>
                            <a:rPr lang="en-US" sz="11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90 %</m:t>
                              </m:r>
                            </m:oMath>
                          </a14:m>
                          <a:endParaRPr 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/>
                            <a:t>90 %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 </m:t>
                              </m:r>
                            </m:oMath>
                          </a14:m>
                          <a:r>
                            <a:rPr lang="en-US" sz="1100" dirty="0"/>
                            <a:t>SL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52" name="Table 20">
                <a:extLst>
                  <a:ext uri="{FF2B5EF4-FFF2-40B4-BE49-F238E27FC236}">
                    <a16:creationId xmlns:a16="http://schemas.microsoft.com/office/drawing/2014/main" id="{AEE0C808-6BAD-40F1-980E-635D0EA645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1948803"/>
                  </p:ext>
                </p:extLst>
              </p:nvPr>
            </p:nvGraphicFramePr>
            <p:xfrm>
              <a:off x="1440564" y="4730561"/>
              <a:ext cx="2094301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74160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32014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SL &gt; 95 %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8986" t="-209524" r="-2304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8986" t="-302326" r="-2304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55" name="TextBox 2054">
            <a:extLst>
              <a:ext uri="{FF2B5EF4-FFF2-40B4-BE49-F238E27FC236}">
                <a16:creationId xmlns:a16="http://schemas.microsoft.com/office/drawing/2014/main" id="{A07892C5-BC69-465F-AACA-45B2E486F1F4}"/>
              </a:ext>
            </a:extLst>
          </p:cNvPr>
          <p:cNvSpPr txBox="1"/>
          <p:nvPr/>
        </p:nvSpPr>
        <p:spPr>
          <a:xfrm>
            <a:off x="1482278" y="4236775"/>
            <a:ext cx="201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ABC Classification</a:t>
            </a:r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576981ED-530E-40D5-B745-FD3F9FA807B5}"/>
              </a:ext>
            </a:extLst>
          </p:cNvPr>
          <p:cNvSpPr/>
          <p:nvPr/>
        </p:nvSpPr>
        <p:spPr>
          <a:xfrm>
            <a:off x="232843" y="4051145"/>
            <a:ext cx="3408686" cy="2009686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9A63E431-6856-4AFF-973B-4912D22A54AF}"/>
              </a:ext>
            </a:extLst>
          </p:cNvPr>
          <p:cNvSpPr txBox="1"/>
          <p:nvPr/>
        </p:nvSpPr>
        <p:spPr>
          <a:xfrm>
            <a:off x="2146871" y="5773649"/>
            <a:ext cx="1417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* SL – Service Level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CAB5373-3E05-47AE-865D-2121388B6D1E}"/>
              </a:ext>
            </a:extLst>
          </p:cNvPr>
          <p:cNvSpPr/>
          <p:nvPr/>
        </p:nvSpPr>
        <p:spPr>
          <a:xfrm>
            <a:off x="6871925" y="1261362"/>
            <a:ext cx="5153957" cy="314366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60"/>
              </a:lnSpc>
            </a:pPr>
            <a:r>
              <a:rPr lang="en-US" dirty="0"/>
              <a:t>Inventory Management Schema for SKUs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6" name="Rectangle 2065">
                <a:extLst>
                  <a:ext uri="{FF2B5EF4-FFF2-40B4-BE49-F238E27FC236}">
                    <a16:creationId xmlns:a16="http://schemas.microsoft.com/office/drawing/2014/main" id="{B592EE4D-669E-42A3-8BDB-FF1A550206AA}"/>
                  </a:ext>
                </a:extLst>
              </p:cNvPr>
              <p:cNvSpPr/>
              <p:nvPr/>
            </p:nvSpPr>
            <p:spPr>
              <a:xfrm>
                <a:off x="7100676" y="1704404"/>
                <a:ext cx="4567163" cy="306644"/>
              </a:xfrm>
              <a:prstGeom prst="rect">
                <a:avLst/>
              </a:prstGeom>
              <a:noFill/>
              <a:ln>
                <a:solidFill>
                  <a:srgbClr val="0B6A3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𝐼𝑛𝑣𝑒𝑛𝑡𝑜𝑟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𝐼𝑛𝑣𝑒𝑛𝑡𝑜𝑟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𝐷𝑒𝑚𝑎𝑛𝑑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𝐴𝑟𝑟𝑖𝑣𝑎𝑙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6" name="Rectangle 2065">
                <a:extLst>
                  <a:ext uri="{FF2B5EF4-FFF2-40B4-BE49-F238E27FC236}">
                    <a16:creationId xmlns:a16="http://schemas.microsoft.com/office/drawing/2014/main" id="{B592EE4D-669E-42A3-8BDB-FF1A55020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76" y="1704404"/>
                <a:ext cx="4567163" cy="306644"/>
              </a:xfrm>
              <a:prstGeom prst="rect">
                <a:avLst/>
              </a:prstGeom>
              <a:blipFill>
                <a:blip r:embed="rId8"/>
                <a:stretch>
                  <a:fillRect b="-1923"/>
                </a:stretch>
              </a:blipFill>
              <a:ln>
                <a:solidFill>
                  <a:srgbClr val="0B6A38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7" name="Oval 2066">
            <a:extLst>
              <a:ext uri="{FF2B5EF4-FFF2-40B4-BE49-F238E27FC236}">
                <a16:creationId xmlns:a16="http://schemas.microsoft.com/office/drawing/2014/main" id="{9D07B091-93C0-44C7-AF2B-7535803656F6}"/>
              </a:ext>
            </a:extLst>
          </p:cNvPr>
          <p:cNvSpPr/>
          <p:nvPr/>
        </p:nvSpPr>
        <p:spPr>
          <a:xfrm>
            <a:off x="8450036" y="1649875"/>
            <a:ext cx="2130877" cy="429238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8" name="Parallelogram 2067">
                <a:extLst>
                  <a:ext uri="{FF2B5EF4-FFF2-40B4-BE49-F238E27FC236}">
                    <a16:creationId xmlns:a16="http://schemas.microsoft.com/office/drawing/2014/main" id="{903DB286-FB15-4ECF-AD4B-9A09A3338BD9}"/>
                  </a:ext>
                </a:extLst>
              </p:cNvPr>
              <p:cNvSpPr/>
              <p:nvPr/>
            </p:nvSpPr>
            <p:spPr>
              <a:xfrm>
                <a:off x="9976757" y="2084374"/>
                <a:ext cx="1881868" cy="367490"/>
              </a:xfrm>
              <a:prstGeom prst="parallelogram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𝐴𝑑𝑑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𝑆𝑡𝑜𝑐𝑘𝑜𝑢𝑡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8" name="Parallelogram 2067">
                <a:extLst>
                  <a:ext uri="{FF2B5EF4-FFF2-40B4-BE49-F238E27FC236}">
                    <a16:creationId xmlns:a16="http://schemas.microsoft.com/office/drawing/2014/main" id="{903DB286-FB15-4ECF-AD4B-9A09A3338B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757" y="2084374"/>
                <a:ext cx="1881868" cy="367490"/>
              </a:xfrm>
              <a:prstGeom prst="parallelogram">
                <a:avLst/>
              </a:prstGeom>
              <a:blipFill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2754D1FC-B220-4105-81DD-8924FD9475FC}"/>
              </a:ext>
            </a:extLst>
          </p:cNvPr>
          <p:cNvCxnSpPr>
            <a:cxnSpLocks/>
            <a:stCxn id="2067" idx="3"/>
          </p:cNvCxnSpPr>
          <p:nvPr/>
        </p:nvCxnSpPr>
        <p:spPr>
          <a:xfrm>
            <a:off x="8762096" y="2016253"/>
            <a:ext cx="181879" cy="251866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D3AEBAE1-ACDA-4683-A986-BFCC78FD8496}"/>
              </a:ext>
            </a:extLst>
          </p:cNvPr>
          <p:cNvCxnSpPr>
            <a:cxnSpLocks/>
            <a:endCxn id="2068" idx="5"/>
          </p:cNvCxnSpPr>
          <p:nvPr/>
        </p:nvCxnSpPr>
        <p:spPr>
          <a:xfrm>
            <a:off x="8943975" y="2268119"/>
            <a:ext cx="1087694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2EC9C025-83F1-4397-9745-3E6E06DDB3B8}"/>
                  </a:ext>
                </a:extLst>
              </p:cNvPr>
              <p:cNvSpPr/>
              <p:nvPr/>
            </p:nvSpPr>
            <p:spPr>
              <a:xfrm>
                <a:off x="8984937" y="3469354"/>
                <a:ext cx="2930991" cy="399201"/>
              </a:xfrm>
              <a:prstGeom prst="rect">
                <a:avLst/>
              </a:prstGeom>
              <a:noFill/>
              <a:ln>
                <a:solidFill>
                  <a:srgbClr val="0B6A3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Do not further order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𝑡𝑖𝑙𝑙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𝐿𝑒𝑎𝑑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2EC9C025-83F1-4397-9745-3E6E06DDB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37" y="3469354"/>
                <a:ext cx="2930991" cy="3992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B6A38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8" name="Parallelogram 2077">
                <a:extLst>
                  <a:ext uri="{FF2B5EF4-FFF2-40B4-BE49-F238E27FC236}">
                    <a16:creationId xmlns:a16="http://schemas.microsoft.com/office/drawing/2014/main" id="{8FF7E8BB-B58B-4EB3-BD3A-D6165C2DBAE4}"/>
                  </a:ext>
                </a:extLst>
              </p:cNvPr>
              <p:cNvSpPr/>
              <p:nvPr/>
            </p:nvSpPr>
            <p:spPr>
              <a:xfrm>
                <a:off x="7094792" y="2573726"/>
                <a:ext cx="3772111" cy="367490"/>
              </a:xfrm>
              <a:prstGeom prst="parallelogram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schemeClr val="tx1"/>
                          </a:solidFill>
                        </a:rPr>
                        <m:t>IF</m:t>
                      </m:r>
                      <m:r>
                        <m:rPr>
                          <m:nor/>
                        </m:rPr>
                        <a:rPr lang="en-US" sz="1400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𝐼𝑛𝑣𝑒𝑛𝑡𝑜𝑟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𝑅𝑒𝑜𝑟𝑑𝑒𝑟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𝑄𝑢𝑎𝑛𝑡𝑖𝑡𝑦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8" name="Parallelogram 2077">
                <a:extLst>
                  <a:ext uri="{FF2B5EF4-FFF2-40B4-BE49-F238E27FC236}">
                    <a16:creationId xmlns:a16="http://schemas.microsoft.com/office/drawing/2014/main" id="{8FF7E8BB-B58B-4EB3-BD3A-D6165C2DB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92" y="2573726"/>
                <a:ext cx="3772111" cy="367490"/>
              </a:xfrm>
              <a:prstGeom prst="parallelogram">
                <a:avLst/>
              </a:prstGeom>
              <a:blipFill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922BF4C5-6062-4633-8A28-5243A426FD0A}"/>
                  </a:ext>
                </a:extLst>
              </p:cNvPr>
              <p:cNvSpPr/>
              <p:nvPr/>
            </p:nvSpPr>
            <p:spPr>
              <a:xfrm>
                <a:off x="7673976" y="3014444"/>
                <a:ext cx="3627689" cy="399201"/>
              </a:xfrm>
              <a:prstGeom prst="rect">
                <a:avLst/>
              </a:prstGeom>
              <a:noFill/>
              <a:ln>
                <a:solidFill>
                  <a:srgbClr val="0B6A3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𝐴𝑟𝑟𝑖𝑣𝑎𝑙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𝑎𝑓𝑡𝑒𝑟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𝐿𝑒𝑎𝑑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𝑂𝑟𝑑𝑒𝑟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𝑄𝑢𝑎𝑛𝑡𝑖𝑡𝑦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922BF4C5-6062-4633-8A28-5243A426F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976" y="3014444"/>
                <a:ext cx="3627689" cy="3992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B6A38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E511A48-5997-49F9-BCCD-16CDA8FB0DC2}"/>
              </a:ext>
            </a:extLst>
          </p:cNvPr>
          <p:cNvCxnSpPr>
            <a:cxnSpLocks/>
          </p:cNvCxnSpPr>
          <p:nvPr/>
        </p:nvCxnSpPr>
        <p:spPr>
          <a:xfrm>
            <a:off x="7296146" y="2943057"/>
            <a:ext cx="0" cy="270987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0870FBC-7EFD-41A0-86B5-2073297E11DF}"/>
              </a:ext>
            </a:extLst>
          </p:cNvPr>
          <p:cNvCxnSpPr>
            <a:cxnSpLocks/>
            <a:endCxn id="2079" idx="1"/>
          </p:cNvCxnSpPr>
          <p:nvPr/>
        </p:nvCxnSpPr>
        <p:spPr>
          <a:xfrm>
            <a:off x="7296146" y="3214045"/>
            <a:ext cx="377830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246CCE4-EA48-4612-99D0-A83BC25CA60D}"/>
              </a:ext>
            </a:extLst>
          </p:cNvPr>
          <p:cNvCxnSpPr>
            <a:cxnSpLocks/>
          </p:cNvCxnSpPr>
          <p:nvPr/>
        </p:nvCxnSpPr>
        <p:spPr>
          <a:xfrm>
            <a:off x="8607107" y="3409046"/>
            <a:ext cx="0" cy="270987"/>
          </a:xfrm>
          <a:prstGeom prst="line">
            <a:avLst/>
          </a:prstGeom>
          <a:ln>
            <a:solidFill>
              <a:srgbClr val="0B6A3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B72D8E0-C740-485D-BE5E-F0E52EF094B3}"/>
              </a:ext>
            </a:extLst>
          </p:cNvPr>
          <p:cNvCxnSpPr>
            <a:cxnSpLocks/>
          </p:cNvCxnSpPr>
          <p:nvPr/>
        </p:nvCxnSpPr>
        <p:spPr>
          <a:xfrm>
            <a:off x="8607107" y="3680033"/>
            <a:ext cx="377830" cy="0"/>
          </a:xfrm>
          <a:prstGeom prst="straightConnector1">
            <a:avLst/>
          </a:prstGeom>
          <a:ln>
            <a:solidFill>
              <a:srgbClr val="0B6A38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0CF3C3C-AB4F-429E-BD2B-99D621A5B487}"/>
              </a:ext>
            </a:extLst>
          </p:cNvPr>
          <p:cNvCxnSpPr>
            <a:cxnSpLocks/>
          </p:cNvCxnSpPr>
          <p:nvPr/>
        </p:nvCxnSpPr>
        <p:spPr>
          <a:xfrm>
            <a:off x="7673976" y="2013801"/>
            <a:ext cx="0" cy="559925"/>
          </a:xfrm>
          <a:prstGeom prst="straightConnector1">
            <a:avLst/>
          </a:prstGeom>
          <a:ln>
            <a:solidFill>
              <a:srgbClr val="0B6A38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48B056E-06A1-417F-B8B3-6B5B413EA7B8}"/>
              </a:ext>
            </a:extLst>
          </p:cNvPr>
          <p:cNvSpPr txBox="1"/>
          <p:nvPr/>
        </p:nvSpPr>
        <p:spPr>
          <a:xfrm>
            <a:off x="6871926" y="3560921"/>
            <a:ext cx="1749325" cy="3089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B6A38"/>
                </a:solidFill>
              </a:rPr>
              <a:t>For all 360 days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42801D9-0A30-4C5B-A5CB-0D368C2B453B}"/>
              </a:ext>
            </a:extLst>
          </p:cNvPr>
          <p:cNvGrpSpPr/>
          <p:nvPr/>
        </p:nvGrpSpPr>
        <p:grpSpPr>
          <a:xfrm>
            <a:off x="3798009" y="4036022"/>
            <a:ext cx="2628358" cy="2063975"/>
            <a:chOff x="3798009" y="4036022"/>
            <a:chExt cx="2628358" cy="2063975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69A859D-E3FE-4529-8AE5-1E4C0A9D3935}"/>
                </a:ext>
              </a:extLst>
            </p:cNvPr>
            <p:cNvGrpSpPr/>
            <p:nvPr/>
          </p:nvGrpSpPr>
          <p:grpSpPr>
            <a:xfrm>
              <a:off x="3798009" y="4194890"/>
              <a:ext cx="2615534" cy="1905107"/>
              <a:chOff x="3798009" y="4194890"/>
              <a:chExt cx="2615534" cy="1905107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120D5BF2-166B-482A-85EA-39FB4DC373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38070" y="5837639"/>
                <a:ext cx="250962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BC68E50-CFCA-48D7-A1C7-3ED37DFC5885}"/>
                  </a:ext>
                </a:extLst>
              </p:cNvPr>
              <p:cNvCxnSpPr/>
              <p:nvPr/>
            </p:nvCxnSpPr>
            <p:spPr>
              <a:xfrm flipV="1">
                <a:off x="3838069" y="4194890"/>
                <a:ext cx="0" cy="16427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75" name="Picture 4">
                <a:extLst>
                  <a:ext uri="{FF2B5EF4-FFF2-40B4-BE49-F238E27FC236}">
                    <a16:creationId xmlns:a16="http://schemas.microsoft.com/office/drawing/2014/main" id="{77D96A5A-A966-459B-AFC1-B9BB9B341C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5722" y="4207120"/>
                <a:ext cx="2514323" cy="1664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A1A7886-5947-4D28-8FC0-1125C23A7976}"/>
                  </a:ext>
                </a:extLst>
              </p:cNvPr>
              <p:cNvSpPr txBox="1"/>
              <p:nvPr/>
            </p:nvSpPr>
            <p:spPr>
              <a:xfrm>
                <a:off x="4729108" y="5050374"/>
                <a:ext cx="1467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Daily Inventory</a:t>
                </a:r>
              </a:p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Level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5B7DE5D-12A3-43BE-8536-42E3D4C3D250}"/>
                  </a:ext>
                </a:extLst>
              </p:cNvPr>
              <p:cNvSpPr txBox="1"/>
              <p:nvPr/>
            </p:nvSpPr>
            <p:spPr>
              <a:xfrm>
                <a:off x="3901733" y="4250597"/>
                <a:ext cx="46519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/>
                  <a:t>92M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B29D304-DF5C-4167-B2D7-2CC0E63BDC46}"/>
                  </a:ext>
                </a:extLst>
              </p:cNvPr>
              <p:cNvSpPr txBox="1"/>
              <p:nvPr/>
            </p:nvSpPr>
            <p:spPr>
              <a:xfrm>
                <a:off x="3901733" y="5596639"/>
                <a:ext cx="46519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/>
                  <a:t>24M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F476DDD-C8D9-480A-9965-5707436562EE}"/>
                  </a:ext>
                </a:extLst>
              </p:cNvPr>
              <p:cNvSpPr txBox="1"/>
              <p:nvPr/>
            </p:nvSpPr>
            <p:spPr>
              <a:xfrm>
                <a:off x="3798009" y="5838387"/>
                <a:ext cx="2726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0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F77C915-D1C4-4992-A744-8523D25DDB25}"/>
                  </a:ext>
                </a:extLst>
              </p:cNvPr>
              <p:cNvSpPr txBox="1"/>
              <p:nvPr/>
            </p:nvSpPr>
            <p:spPr>
              <a:xfrm>
                <a:off x="5978809" y="5838387"/>
                <a:ext cx="4347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360</a:t>
                </a: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A7B5DF6-1101-4C14-BCDE-727766035974}"/>
                  </a:ext>
                </a:extLst>
              </p:cNvPr>
              <p:cNvCxnSpPr/>
              <p:nvPr/>
            </p:nvCxnSpPr>
            <p:spPr>
              <a:xfrm>
                <a:off x="3838069" y="4792114"/>
                <a:ext cx="2509630" cy="0"/>
              </a:xfrm>
              <a:prstGeom prst="line">
                <a:avLst/>
              </a:prstGeom>
              <a:ln w="9525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5AFB8F6-D0CD-4A44-8F39-C40AF036FE57}"/>
                  </a:ext>
                </a:extLst>
              </p:cNvPr>
              <p:cNvSpPr txBox="1"/>
              <p:nvPr/>
            </p:nvSpPr>
            <p:spPr>
              <a:xfrm>
                <a:off x="3901733" y="4792114"/>
                <a:ext cx="46519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/>
                  <a:t>70M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3CD1F6C-4E0A-498C-8C66-7F04A569D72E}"/>
                  </a:ext>
                </a:extLst>
              </p:cNvPr>
              <p:cNvSpPr txBox="1"/>
              <p:nvPr/>
            </p:nvSpPr>
            <p:spPr>
              <a:xfrm>
                <a:off x="3920168" y="4560459"/>
                <a:ext cx="4283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/>
                  <a:t>Avg.</a:t>
                </a: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5610C27-6CDA-43BB-A446-F2F7E98DDC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9445" y="4536787"/>
                <a:ext cx="1726393" cy="69320"/>
              </a:xfrm>
              <a:prstGeom prst="line">
                <a:avLst/>
              </a:prstGeom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CD8AF25-954C-4276-BE2C-376EC14E5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3763" y="4606107"/>
                <a:ext cx="0" cy="1239696"/>
              </a:xfrm>
              <a:prstGeom prst="line">
                <a:avLst/>
              </a:prstGeom>
              <a:ln w="9525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3CB4DDE-40A5-4CCE-AF28-7D557505DA22}"/>
                  </a:ext>
                </a:extLst>
              </p:cNvPr>
              <p:cNvSpPr txBox="1"/>
              <p:nvPr/>
            </p:nvSpPr>
            <p:spPr>
              <a:xfrm>
                <a:off x="4576396" y="5836892"/>
                <a:ext cx="4347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137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4D9E18-0827-4966-A1EB-9C47DC82745A}"/>
                </a:ext>
              </a:extLst>
            </p:cNvPr>
            <p:cNvSpPr txBox="1"/>
            <p:nvPr/>
          </p:nvSpPr>
          <p:spPr>
            <a:xfrm>
              <a:off x="3802644" y="4036022"/>
              <a:ext cx="2680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$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864848-D8EC-4737-B627-85F8F4EC0D89}"/>
                </a:ext>
              </a:extLst>
            </p:cNvPr>
            <p:cNvSpPr txBox="1"/>
            <p:nvPr/>
          </p:nvSpPr>
          <p:spPr>
            <a:xfrm>
              <a:off x="5965984" y="5576829"/>
              <a:ext cx="4603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days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B5C9AE5-BBD1-4417-9FDF-7CC7D7C53EAC}"/>
              </a:ext>
            </a:extLst>
          </p:cNvPr>
          <p:cNvSpPr txBox="1"/>
          <p:nvPr/>
        </p:nvSpPr>
        <p:spPr>
          <a:xfrm>
            <a:off x="914227" y="4362408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100%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5ABA4C-09BC-4791-83F5-5161D1FED208}"/>
              </a:ext>
            </a:extLst>
          </p:cNvPr>
          <p:cNvSpPr txBox="1"/>
          <p:nvPr/>
        </p:nvSpPr>
        <p:spPr>
          <a:xfrm>
            <a:off x="1003850" y="5311984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/>
              <a:t>5%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3B3097-8354-4416-9540-E42911EB3B5E}"/>
              </a:ext>
            </a:extLst>
          </p:cNvPr>
          <p:cNvSpPr txBox="1"/>
          <p:nvPr/>
        </p:nvSpPr>
        <p:spPr>
          <a:xfrm>
            <a:off x="650624" y="5207540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/>
              <a:t>10%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340776-FCC1-4342-B910-9168D5719DD7}"/>
              </a:ext>
            </a:extLst>
          </p:cNvPr>
          <p:cNvSpPr txBox="1"/>
          <p:nvPr/>
        </p:nvSpPr>
        <p:spPr>
          <a:xfrm>
            <a:off x="293746" y="5033859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solidFill>
                  <a:schemeClr val="bg1"/>
                </a:solidFill>
              </a:rPr>
              <a:t>85%</a:t>
            </a:r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59F91178-5EFE-4A23-A830-EC6793B27BD5}"/>
              </a:ext>
            </a:extLst>
          </p:cNvPr>
          <p:cNvSpPr txBox="1">
            <a:spLocks/>
          </p:cNvSpPr>
          <p:nvPr/>
        </p:nvSpPr>
        <p:spPr>
          <a:xfrm>
            <a:off x="8450036" y="3944856"/>
            <a:ext cx="6209113" cy="6187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31775" indent="-230188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Lucida Grande"/>
              <a:buChar char="▪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0375" indent="-223838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738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Lucida Grande"/>
              <a:buChar char="▪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6500" indent="-174625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9400" indent="-166688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00"/>
              </a:lnSpc>
            </a:pP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171BB1-8596-48F1-9037-D72ECB188A03}"/>
              </a:ext>
            </a:extLst>
          </p:cNvPr>
          <p:cNvCxnSpPr/>
          <p:nvPr/>
        </p:nvCxnSpPr>
        <p:spPr>
          <a:xfrm>
            <a:off x="4793763" y="1704404"/>
            <a:ext cx="0" cy="88841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B0DD64-D703-4233-9C20-5F1BD2A1124C}"/>
              </a:ext>
            </a:extLst>
          </p:cNvPr>
          <p:cNvGrpSpPr/>
          <p:nvPr/>
        </p:nvGrpSpPr>
        <p:grpSpPr>
          <a:xfrm>
            <a:off x="4966458" y="1695966"/>
            <a:ext cx="1465402" cy="964781"/>
            <a:chOff x="2852609" y="2880911"/>
            <a:chExt cx="1465402" cy="964781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9920C72-8A77-42E2-8F7E-B3B91FE16658}"/>
                </a:ext>
              </a:extLst>
            </p:cNvPr>
            <p:cNvSpPr txBox="1"/>
            <p:nvPr/>
          </p:nvSpPr>
          <p:spPr>
            <a:xfrm>
              <a:off x="3063533" y="2880911"/>
              <a:ext cx="1043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97.696%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B35C799-BCE9-410B-972F-F5C4DD47390E}"/>
                </a:ext>
              </a:extLst>
            </p:cNvPr>
            <p:cNvSpPr txBox="1"/>
            <p:nvPr/>
          </p:nvSpPr>
          <p:spPr>
            <a:xfrm>
              <a:off x="2852609" y="3199361"/>
              <a:ext cx="1465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B6A38"/>
                  </a:solidFill>
                </a:rPr>
                <a:t>Average</a:t>
              </a:r>
            </a:p>
            <a:p>
              <a:pPr algn="ctr"/>
              <a:r>
                <a:rPr lang="en-US" b="1" dirty="0">
                  <a:solidFill>
                    <a:srgbClr val="0B6A38"/>
                  </a:solidFill>
                </a:rPr>
                <a:t>Service Level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25DF59B-3437-4041-A782-45201091656B}"/>
              </a:ext>
            </a:extLst>
          </p:cNvPr>
          <p:cNvCxnSpPr>
            <a:cxnSpLocks/>
          </p:cNvCxnSpPr>
          <p:nvPr/>
        </p:nvCxnSpPr>
        <p:spPr>
          <a:xfrm flipH="1" flipV="1">
            <a:off x="7673977" y="2268119"/>
            <a:ext cx="1269998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829F71-D099-4A14-A32F-327395296559}"/>
              </a:ext>
            </a:extLst>
          </p:cNvPr>
          <p:cNvSpPr txBox="1"/>
          <p:nvPr/>
        </p:nvSpPr>
        <p:spPr>
          <a:xfrm>
            <a:off x="7876675" y="2047729"/>
            <a:ext cx="673389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/>
              <a:t>Make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7BC137A1-C8DF-480F-A2FC-9AB5F6E453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0843" y="4241497"/>
                <a:ext cx="5561691" cy="168305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231775" indent="-230188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buFont typeface="Lucida Grande"/>
                  <a:buChar char="▪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0375" indent="-223838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buFont typeface="Arial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93738" indent="-180975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buFont typeface="Lucida Grande"/>
                  <a:buChar char="▪"/>
                  <a:tabLst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6500" indent="-174625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Font typeface="Arial"/>
                  <a:buChar char="–"/>
                  <a:defRPr sz="10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9400" indent="-166688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Font typeface="Arial"/>
                  <a:buChar char="»"/>
                  <a:defRPr sz="10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Change in Inventory Position =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𝐹𝑖𝑛𝑎𝑙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𝐼𝑛𝑣𝑒𝑛𝑡𝑜𝑟𝑦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𝐼𝑛𝑖𝑡𝑖𝑎𝑙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𝐼𝑛𝑣𝑒𝑛𝑡𝑜𝑟𝑦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                                                              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𝐹𝑖𝑛𝑎𝑙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𝑂𝑛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𝑜𝑟𝑑𝑒𝑟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𝐼𝑛𝑣𝑒𝑛𝑡𝑜𝑟𝑦</m:t>
                    </m:r>
                  </m:oMath>
                </a14:m>
                <a:endParaRPr lang="en-US" sz="13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Final On order Inventory =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𝐺𝑟𝑜𝑠𝑠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𝐼𝑛𝑣𝑒𝑛𝑡𝑜𝑟𝑦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𝑂𝑟𝑑𝑒𝑟𝑒𝑑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                                                      (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𝑂𝑣𝑒𝑟𝑎𝑙𝑙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𝐷𝑒𝑚𝑎𝑛𝑑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𝐼𝑛𝑖𝑡𝑖𝑎𝑙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𝐼𝑛𝑣𝑒𝑛𝑡𝑜𝑟𝑦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1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Reorder Quantity 	= </a:t>
                </a:r>
                <a14:m>
                  <m:oMath xmlns:m="http://schemas.openxmlformats.org/officeDocument/2006/math">
                    <m:r>
                      <a:rPr lang="en-US" sz="13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𝐸𝑥𝑝𝑒𝑐𝑡𝑒𝑑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𝐿𝑒𝑎𝑑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𝑇𝑖𝑚𝑒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𝐷𝑒𝑚𝑎𝑛𝑑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𝑆𝑎𝑓𝑒𝑡𝑦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𝑆𝑡𝑜𝑐𝑘</m:t>
                    </m:r>
                  </m:oMath>
                </a14:m>
                <a:endParaRPr lang="en-US" sz="13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Order Quantity		= </a:t>
                </a:r>
                <a14:m>
                  <m:oMath xmlns:m="http://schemas.openxmlformats.org/officeDocument/2006/math">
                    <m:r>
                      <a:rPr lang="en-US" sz="13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𝐿𝑒𝑎𝑑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𝑇𝑖𝑚𝑒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𝐷𝑒𝑚𝑎𝑛𝑑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𝑆𝑎𝑓𝑒𝑡𝑦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𝑆𝑡𝑜𝑐𝑘</m:t>
                    </m:r>
                  </m:oMath>
                </a14:m>
                <a:endParaRPr lang="en-US" sz="13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Daily Demand 		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𝐴𝑃𝑈</m:t>
                        </m:r>
                      </m:num>
                      <m:den>
                        <m:r>
                          <a:rPr lang="en-US" sz="1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30</m:t>
                        </m:r>
                      </m:den>
                    </m:f>
                    <m:d>
                      <m:dPr>
                        <m:ctrlPr>
                          <a:rPr lang="en-US" sz="1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1+</m:t>
                        </m:r>
                        <m:r>
                          <a:rPr lang="en-US" sz="1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𝑡𝑟𝑒𝑛</m:t>
                        </m:r>
                        <m:sSub>
                          <m:sSubPr>
                            <m:ctrlPr>
                              <a:rPr lang="en-US" sz="13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3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3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𝐴𝑃𝑈</m:t>
                            </m:r>
                          </m:sub>
                        </m:sSub>
                      </m:e>
                    </m:d>
                  </m:oMath>
                </a14:m>
                <a:endParaRPr lang="en-US" sz="13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7BC137A1-C8DF-480F-A2FC-9AB5F6E45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843" y="4241497"/>
                <a:ext cx="5561691" cy="1683051"/>
              </a:xfrm>
              <a:prstGeom prst="rect">
                <a:avLst/>
              </a:prstGeom>
              <a:blipFill>
                <a:blip r:embed="rId14"/>
                <a:stretch>
                  <a:fillRect l="-1972" t="-1812" b="-12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C361969-C0D3-41BB-9C3C-9476CD03BCB0}"/>
              </a:ext>
            </a:extLst>
          </p:cNvPr>
          <p:cNvSpPr txBox="1">
            <a:spLocks/>
          </p:cNvSpPr>
          <p:nvPr/>
        </p:nvSpPr>
        <p:spPr>
          <a:xfrm>
            <a:off x="6695050" y="4058703"/>
            <a:ext cx="3133169" cy="439293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Lucida Grande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6862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2300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Lucida Grande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1875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2712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00"/>
              </a:lnSpc>
            </a:pPr>
            <a:r>
              <a:rPr lang="en-US" b="1" dirty="0"/>
              <a:t>Formulae used for calculation :</a:t>
            </a:r>
          </a:p>
        </p:txBody>
      </p:sp>
    </p:spTree>
    <p:extLst>
      <p:ext uri="{BB962C8B-B14F-4D97-AF65-F5344CB8AC3E}">
        <p14:creationId xmlns:p14="http://schemas.microsoft.com/office/powerpoint/2010/main" val="3366991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EBD5-0AB4-4DEC-A80A-8B5C2CDD8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94BABE-C5C4-4E13-BC9B-8A526A9D1879}"/>
              </a:ext>
            </a:extLst>
          </p:cNvPr>
          <p:cNvGrpSpPr/>
          <p:nvPr/>
        </p:nvGrpSpPr>
        <p:grpSpPr>
          <a:xfrm>
            <a:off x="324777" y="1286978"/>
            <a:ext cx="3657600" cy="5113821"/>
            <a:chOff x="235325" y="1261361"/>
            <a:chExt cx="3657600" cy="266292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46C968-FEC6-4154-AC27-8EE5D6EB1BD2}"/>
                </a:ext>
              </a:extLst>
            </p:cNvPr>
            <p:cNvSpPr/>
            <p:nvPr/>
          </p:nvSpPr>
          <p:spPr>
            <a:xfrm>
              <a:off x="235325" y="1261361"/>
              <a:ext cx="3657600" cy="2662922"/>
            </a:xfrm>
            <a:prstGeom prst="rect">
              <a:avLst/>
            </a:prstGeom>
            <a:noFill/>
            <a:ln w="19050">
              <a:solidFill>
                <a:srgbClr val="0B6A3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68EF80-E367-4CFA-9628-4284B804243A}"/>
                </a:ext>
              </a:extLst>
            </p:cNvPr>
            <p:cNvSpPr/>
            <p:nvPr/>
          </p:nvSpPr>
          <p:spPr>
            <a:xfrm>
              <a:off x="235325" y="1261704"/>
              <a:ext cx="3657600" cy="152370"/>
            </a:xfrm>
            <a:prstGeom prst="rect">
              <a:avLst/>
            </a:prstGeom>
            <a:solidFill>
              <a:srgbClr val="0B6A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endParaRPr lang="en-US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DDA490-F862-434D-8C1D-C78F639CF947}"/>
              </a:ext>
            </a:extLst>
          </p:cNvPr>
          <p:cNvGrpSpPr/>
          <p:nvPr/>
        </p:nvGrpSpPr>
        <p:grpSpPr>
          <a:xfrm>
            <a:off x="8206448" y="1288696"/>
            <a:ext cx="3657600" cy="5133010"/>
            <a:chOff x="8295900" y="1272207"/>
            <a:chExt cx="3657600" cy="266292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67ACBC-F1D8-4B01-9640-4668CCEB809D}"/>
                </a:ext>
              </a:extLst>
            </p:cNvPr>
            <p:cNvSpPr/>
            <p:nvPr/>
          </p:nvSpPr>
          <p:spPr>
            <a:xfrm>
              <a:off x="8295900" y="1272207"/>
              <a:ext cx="3657600" cy="2662922"/>
            </a:xfrm>
            <a:prstGeom prst="rect">
              <a:avLst/>
            </a:prstGeom>
            <a:noFill/>
            <a:ln w="19050">
              <a:solidFill>
                <a:srgbClr val="0B6A3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D0A76D-E135-4098-B40E-B621B9F6A05C}"/>
                </a:ext>
              </a:extLst>
            </p:cNvPr>
            <p:cNvSpPr/>
            <p:nvPr/>
          </p:nvSpPr>
          <p:spPr>
            <a:xfrm>
              <a:off x="8295900" y="1272207"/>
              <a:ext cx="3657600" cy="151800"/>
            </a:xfrm>
            <a:prstGeom prst="rect">
              <a:avLst/>
            </a:prstGeom>
            <a:solidFill>
              <a:srgbClr val="0B6A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D32173A-B7FE-4E2A-B2CA-9B74E66AD7EE}"/>
              </a:ext>
            </a:extLst>
          </p:cNvPr>
          <p:cNvSpPr/>
          <p:nvPr/>
        </p:nvSpPr>
        <p:spPr>
          <a:xfrm>
            <a:off x="4265612" y="1287637"/>
            <a:ext cx="3657600" cy="293666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60"/>
              </a:lnSpc>
            </a:pPr>
            <a:r>
              <a:rPr lang="en-US" dirty="0"/>
              <a:t>Inventory Management</a:t>
            </a:r>
            <a:endParaRPr lang="en-US" b="1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421D30-1DB6-4568-9A1E-6B959CA702F9}"/>
              </a:ext>
            </a:extLst>
          </p:cNvPr>
          <p:cNvGrpSpPr/>
          <p:nvPr/>
        </p:nvGrpSpPr>
        <p:grpSpPr>
          <a:xfrm>
            <a:off x="4265612" y="1747875"/>
            <a:ext cx="3657600" cy="1268980"/>
            <a:chOff x="4265612" y="1795500"/>
            <a:chExt cx="3657600" cy="126898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0E47A08-70BA-47A1-BDC0-2EB39604C479}"/>
                </a:ext>
              </a:extLst>
            </p:cNvPr>
            <p:cNvSpPr/>
            <p:nvPr/>
          </p:nvSpPr>
          <p:spPr>
            <a:xfrm>
              <a:off x="4265612" y="1795500"/>
              <a:ext cx="3657600" cy="1268980"/>
            </a:xfrm>
            <a:prstGeom prst="rect">
              <a:avLst/>
            </a:prstGeom>
            <a:noFill/>
            <a:ln w="19050">
              <a:solidFill>
                <a:srgbClr val="0B6A3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64EB406-E77F-40B1-A5B8-267D8DB7A77E}"/>
                </a:ext>
              </a:extLst>
            </p:cNvPr>
            <p:cNvGrpSpPr/>
            <p:nvPr/>
          </p:nvGrpSpPr>
          <p:grpSpPr>
            <a:xfrm>
              <a:off x="4736167" y="1868280"/>
              <a:ext cx="2716491" cy="1123421"/>
              <a:chOff x="4736167" y="1835259"/>
              <a:chExt cx="2716491" cy="1123421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67262A5-B294-417A-85B5-11DB2F05C6FF}"/>
                  </a:ext>
                </a:extLst>
              </p:cNvPr>
              <p:cNvSpPr txBox="1"/>
              <p:nvPr/>
            </p:nvSpPr>
            <p:spPr>
              <a:xfrm>
                <a:off x="5091477" y="1835259"/>
                <a:ext cx="20058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B6A38"/>
                    </a:solidFill>
                  </a:rPr>
                  <a:t>$ 50,140.797</a:t>
                </a:r>
                <a:endParaRPr lang="en-US" sz="2400" dirty="0">
                  <a:solidFill>
                    <a:srgbClr val="0B6A38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C76330-BE65-47D7-A1EA-11BA8D9121AF}"/>
                  </a:ext>
                </a:extLst>
              </p:cNvPr>
              <p:cNvSpPr txBox="1"/>
              <p:nvPr/>
            </p:nvSpPr>
            <p:spPr>
              <a:xfrm>
                <a:off x="4736167" y="2258470"/>
                <a:ext cx="2716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Total Obsolete Inventory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A0C337B-1462-455D-86E9-227F22FF58D4}"/>
                  </a:ext>
                </a:extLst>
              </p:cNvPr>
              <p:cNvSpPr txBox="1"/>
              <p:nvPr/>
            </p:nvSpPr>
            <p:spPr>
              <a:xfrm>
                <a:off x="4736167" y="2589348"/>
                <a:ext cx="2716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From 32 obsolete SKUs</a:t>
                </a: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615BD5C-AF72-4AB5-A874-413E33A1D7BD}"/>
              </a:ext>
            </a:extLst>
          </p:cNvPr>
          <p:cNvGrpSpPr/>
          <p:nvPr/>
        </p:nvGrpSpPr>
        <p:grpSpPr>
          <a:xfrm>
            <a:off x="4265612" y="3219770"/>
            <a:ext cx="3657600" cy="1268980"/>
            <a:chOff x="4265612" y="3286445"/>
            <a:chExt cx="3657600" cy="126898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AFE4C0D-98D5-4E9C-AE14-BCE73EEFE994}"/>
                </a:ext>
              </a:extLst>
            </p:cNvPr>
            <p:cNvSpPr/>
            <p:nvPr/>
          </p:nvSpPr>
          <p:spPr>
            <a:xfrm>
              <a:off x="4265612" y="3286445"/>
              <a:ext cx="3657600" cy="1268980"/>
            </a:xfrm>
            <a:prstGeom prst="rect">
              <a:avLst/>
            </a:prstGeom>
            <a:noFill/>
            <a:ln w="19050">
              <a:solidFill>
                <a:srgbClr val="0B6A3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BF83EF4-63A7-4BEB-B528-6B6F35D8F179}"/>
                </a:ext>
              </a:extLst>
            </p:cNvPr>
            <p:cNvGrpSpPr/>
            <p:nvPr/>
          </p:nvGrpSpPr>
          <p:grpSpPr>
            <a:xfrm>
              <a:off x="4265612" y="3356039"/>
              <a:ext cx="3576857" cy="1123421"/>
              <a:chOff x="4265612" y="3356039"/>
              <a:chExt cx="3576857" cy="1123421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AF9253F-72AD-4DAE-BD7F-44D4C3A9E0F3}"/>
                  </a:ext>
                </a:extLst>
              </p:cNvPr>
              <p:cNvSpPr txBox="1"/>
              <p:nvPr/>
            </p:nvSpPr>
            <p:spPr>
              <a:xfrm>
                <a:off x="4698517" y="3356039"/>
                <a:ext cx="2791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B6A38"/>
                    </a:solidFill>
                  </a:rPr>
                  <a:t>$</a:t>
                </a:r>
                <a:r>
                  <a:rPr lang="en-US" sz="2400" b="1" dirty="0"/>
                  <a:t> </a:t>
                </a:r>
                <a:r>
                  <a:rPr lang="en-US" sz="2400" b="1" dirty="0">
                    <a:solidFill>
                      <a:srgbClr val="0B6A38"/>
                    </a:solidFill>
                  </a:rPr>
                  <a:t>153,152,762.573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994F5CD-856E-4C63-A462-5F9C64EC2A56}"/>
                  </a:ext>
                </a:extLst>
              </p:cNvPr>
              <p:cNvSpPr txBox="1"/>
              <p:nvPr/>
            </p:nvSpPr>
            <p:spPr>
              <a:xfrm>
                <a:off x="4736167" y="3779250"/>
                <a:ext cx="2716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Working Capital Impact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BE1476-E708-47AA-8526-C3FA05B0DC4E}"/>
                  </a:ext>
                </a:extLst>
              </p:cNvPr>
              <p:cNvSpPr txBox="1"/>
              <p:nvPr/>
            </p:nvSpPr>
            <p:spPr>
              <a:xfrm>
                <a:off x="4265612" y="4110128"/>
                <a:ext cx="3576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Increase of Assets under Inventory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556682-6B8C-43D5-B047-065070BDC13D}"/>
                  </a:ext>
                </a:extLst>
              </p:cNvPr>
              <p:cNvSpPr txBox="1"/>
              <p:nvPr/>
            </p:nvSpPr>
            <p:spPr>
              <a:xfrm>
                <a:off x="4265612" y="4529769"/>
                <a:ext cx="385527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Franklin Gothic Book" panose="020B0503020102020204" pitchFamily="34" charset="0"/>
                  <a:buChar char="→"/>
                </a:pPr>
                <a:r>
                  <a:rPr lang="en-US" dirty="0">
                    <a:solidFill>
                      <a:srgbClr val="0B6A38"/>
                    </a:solidFill>
                  </a:rPr>
                  <a:t>Recommendations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For SL Class C </a:t>
                </a:r>
                <a:r>
                  <a:rPr lang="en-US" sz="1400" dirty="0"/>
                  <a:t>(service level &lt; 90%),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𝑎𝑣𝑒𝑟𝑎𝑔𝑒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𝐿𝑒𝑎𝑑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=78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en-US" sz="1400" b="0" dirty="0"/>
              </a:p>
              <a:p>
                <a:pPr marL="569913" indent="-285750">
                  <a:buFont typeface="Franklin Gothic Book" panose="020B0503020102020204" pitchFamily="34" charset="0"/>
                  <a:buChar char="―"/>
                </a:pPr>
                <a:r>
                  <a:rPr lang="en-US" sz="1400" dirty="0"/>
                  <a:t>To increase overall SL, source these 98 SKUs from local suppliers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To create positive Working Capital Impact, increase Inventory Turnover Ratio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556682-6B8C-43D5-B047-065070BDC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612" y="4529769"/>
                <a:ext cx="3855279" cy="2031325"/>
              </a:xfrm>
              <a:prstGeom prst="rect">
                <a:avLst/>
              </a:prstGeom>
              <a:blipFill>
                <a:blip r:embed="rId3"/>
                <a:stretch>
                  <a:fillRect l="-1108" t="-1502" b="-3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862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PICS 3">
      <a:dk1>
        <a:sysClr val="windowText" lastClr="000000"/>
      </a:dk1>
      <a:lt1>
        <a:sysClr val="window" lastClr="FFFFFF"/>
      </a:lt1>
      <a:dk2>
        <a:srgbClr val="00548B"/>
      </a:dk2>
      <a:lt2>
        <a:srgbClr val="ED7800"/>
      </a:lt2>
      <a:accent1>
        <a:srgbClr val="00A1E0"/>
      </a:accent1>
      <a:accent2>
        <a:srgbClr val="00A1B0"/>
      </a:accent2>
      <a:accent3>
        <a:srgbClr val="00945F"/>
      </a:accent3>
      <a:accent4>
        <a:srgbClr val="81BC00"/>
      </a:accent4>
      <a:accent5>
        <a:srgbClr val="5B6770"/>
      </a:accent5>
      <a:accent6>
        <a:srgbClr val="A3AAAE"/>
      </a:accent6>
      <a:hlink>
        <a:srgbClr val="CF102D"/>
      </a:hlink>
      <a:folHlink>
        <a:srgbClr val="ED780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PICS Corporate Presentation Template_16,9_v1" id="{70AD8FF1-B226-194B-88EE-B533CF1D7BB1}" vid="{0C8A82FA-C535-7D41-BA72-B2EE15E7ED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2B15178A70B74BBB9A0C6393C364E7" ma:contentTypeVersion="10" ma:contentTypeDescription="Create a new document." ma:contentTypeScope="" ma:versionID="3a7f1338d73cce10d0d74d95077a4e5f">
  <xsd:schema xmlns:xsd="http://www.w3.org/2001/XMLSchema" xmlns:xs="http://www.w3.org/2001/XMLSchema" xmlns:p="http://schemas.microsoft.com/office/2006/metadata/properties" xmlns:ns2="d1047e39-2691-4f33-a135-73712887a567" xmlns:ns3="49c126be-c726-47ba-965e-26a43962fc1b" targetNamespace="http://schemas.microsoft.com/office/2006/metadata/properties" ma:root="true" ma:fieldsID="d35ccd03da1f99373b65530fed99ae55" ns2:_="" ns3:_="">
    <xsd:import namespace="d1047e39-2691-4f33-a135-73712887a567"/>
    <xsd:import namespace="49c126be-c726-47ba-965e-26a43962fc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47e39-2691-4f33-a135-73712887a5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c126be-c726-47ba-965e-26a43962fc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250C6C-4A16-4981-AF01-873C329D71B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76DAB43-D188-4976-8C83-0234EDA739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77827C-08B3-453B-8635-A30D6DDD9E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047e39-2691-4f33-a135-73712887a567"/>
    <ds:schemaRef ds:uri="49c126be-c726-47ba-965e-26a43962fc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APICS Corporate Presentation Template_16,9_v1</Template>
  <TotalTime>3427</TotalTime>
  <Words>631</Words>
  <Application>Microsoft Office PowerPoint</Application>
  <PresentationFormat>Custom</PresentationFormat>
  <Paragraphs>140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Calibri</vt:lpstr>
      <vt:lpstr>Cambria Math</vt:lpstr>
      <vt:lpstr>Consolas</vt:lpstr>
      <vt:lpstr>Franklin Gothic Book</vt:lpstr>
      <vt:lpstr>Franklin Gothic Medium</vt:lpstr>
      <vt:lpstr>Gill Sans MT</vt:lpstr>
      <vt:lpstr>Lucida Grande</vt:lpstr>
      <vt:lpstr>Wingdings</vt:lpstr>
      <vt:lpstr>Office Theme</vt:lpstr>
      <vt:lpstr>PowerPoint Presentation</vt:lpstr>
      <vt:lpstr>Executive Summary</vt:lpstr>
      <vt:lpstr>Obsolete Inventory</vt:lpstr>
      <vt:lpstr>Working Capital Impact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Stewart Cottman</dc:creator>
  <cp:lastModifiedBy>Ashish Gokarnkar</cp:lastModifiedBy>
  <cp:revision>90</cp:revision>
  <dcterms:created xsi:type="dcterms:W3CDTF">2017-01-31T20:00:53Z</dcterms:created>
  <dcterms:modified xsi:type="dcterms:W3CDTF">2020-10-30T19:59:40Z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0x010100D02B15178A70B74BBB9A0C6393C364E7</vt:lpwstr>
  </property>
  <property fmtid="{D5CDD505-2E9C-101B-9397-08002B2CF9AE}" pid="3" name="Order">
    <vt:r8>194000</vt:r8>
  </property>
</Properties>
</file>